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95" r:id="rId4"/>
  </p:sldMasterIdLst>
  <p:notesMasterIdLst>
    <p:notesMasterId r:id="rId38"/>
  </p:notesMasterIdLst>
  <p:handoutMasterIdLst>
    <p:handoutMasterId r:id="rId39"/>
  </p:handoutMasterIdLst>
  <p:sldIdLst>
    <p:sldId id="2147470582" r:id="rId5"/>
    <p:sldId id="2147470578" r:id="rId6"/>
    <p:sldId id="2147470587" r:id="rId7"/>
    <p:sldId id="2147470588" r:id="rId8"/>
    <p:sldId id="2147470617" r:id="rId9"/>
    <p:sldId id="2147470589" r:id="rId10"/>
    <p:sldId id="2147470590" r:id="rId11"/>
    <p:sldId id="2147470592" r:id="rId12"/>
    <p:sldId id="2147470591" r:id="rId13"/>
    <p:sldId id="2147470595" r:id="rId14"/>
    <p:sldId id="2147470593" r:id="rId15"/>
    <p:sldId id="2147470594" r:id="rId16"/>
    <p:sldId id="2147470596" r:id="rId17"/>
    <p:sldId id="2147470598" r:id="rId18"/>
    <p:sldId id="2147470597" r:id="rId19"/>
    <p:sldId id="2147470599" r:id="rId20"/>
    <p:sldId id="2147470601" r:id="rId21"/>
    <p:sldId id="2147470602" r:id="rId22"/>
    <p:sldId id="2147470603" r:id="rId23"/>
    <p:sldId id="2147470604" r:id="rId24"/>
    <p:sldId id="2147470605" r:id="rId25"/>
    <p:sldId id="2147470606" r:id="rId26"/>
    <p:sldId id="2147470607" r:id="rId27"/>
    <p:sldId id="2147470608" r:id="rId28"/>
    <p:sldId id="2147470609" r:id="rId29"/>
    <p:sldId id="2147470610" r:id="rId30"/>
    <p:sldId id="2147470611" r:id="rId31"/>
    <p:sldId id="2147470612" r:id="rId32"/>
    <p:sldId id="2147470613" r:id="rId33"/>
    <p:sldId id="2147470614" r:id="rId34"/>
    <p:sldId id="2147470616" r:id="rId35"/>
    <p:sldId id="2147470615" r:id="rId36"/>
    <p:sldId id="2147470583" r:id="rId37"/>
  </p:sldIdLst>
  <p:sldSz cx="12188825" cy="6858000"/>
  <p:notesSz cx="6858000" cy="9144000"/>
  <p:custDataLst>
    <p:tags r:id="rId4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  <p:cmAuthor id="3" name="Wendy Ouellette" initials="WO" lastIdx="1" clrIdx="2">
    <p:extLst>
      <p:ext uri="{19B8F6BF-5375-455C-9EA6-DF929625EA0E}">
        <p15:presenceInfo xmlns:p15="http://schemas.microsoft.com/office/powerpoint/2012/main" userId="S::wouellette@vmware.com::1423423b-46e9-448d-b172-f148f3fbf4f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999B"/>
    <a:srgbClr val="99999B"/>
    <a:srgbClr val="CC092F"/>
    <a:srgbClr val="E2E3E4"/>
    <a:srgbClr val="E68C28"/>
    <a:srgbClr val="FFFFFF"/>
    <a:srgbClr val="53565A"/>
    <a:srgbClr val="37FF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5479" autoAdjust="0"/>
  </p:normalViewPr>
  <p:slideViewPr>
    <p:cSldViewPr snapToGrid="0">
      <p:cViewPr varScale="1">
        <p:scale>
          <a:sx n="109" d="100"/>
          <a:sy n="109" d="100"/>
        </p:scale>
        <p:origin x="67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9" d="100"/>
          <a:sy n="119" d="100"/>
        </p:scale>
        <p:origin x="4136" y="8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tags" Target="tags/tag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/>
              <a:t>8/11/2025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wmf>
</file>

<file path=ppt/media/image2.png>
</file>

<file path=ppt/media/image2.svg>
</file>

<file path=ppt/media/image20.png>
</file>

<file path=ppt/media/image21.jpg>
</file>

<file path=ppt/media/image22.png>
</file>

<file path=ppt/media/image23.wmf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wmf>
</file>

<file path=ppt/media/image32.png>
</file>

<file path=ppt/media/image4.png>
</file>

<file path=ppt/media/image5.jpeg>
</file>

<file path=ppt/media/image5.sv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3CB6F0DB-E055-41D0-9102-627A646E4242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n-lt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bg>
      <p:bgPr>
        <a:gradFill>
          <a:gsLst>
            <a:gs pos="13000">
              <a:srgbClr val="0036A4"/>
            </a:gs>
            <a:gs pos="0">
              <a:srgbClr val="005BF8"/>
            </a:gs>
            <a:gs pos="39000">
              <a:srgbClr val="001559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black background with blue dots&#10;&#10;Description automatically generated">
            <a:extLst>
              <a:ext uri="{FF2B5EF4-FFF2-40B4-BE49-F238E27FC236}">
                <a16:creationId xmlns:a16="http://schemas.microsoft.com/office/drawing/2014/main" id="{5CC20849-E2E6-10A4-A711-2E0232DECF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178" y="0"/>
            <a:ext cx="12192003" cy="6858000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20A83C12-6BEB-4E4C-9FB0-AA1FB4C661B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03896D6-28A5-851C-E9C2-96D1118460F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88494" y="608194"/>
            <a:ext cx="2797916" cy="368506"/>
          </a:xfrm>
          <a:prstGeom prst="rect">
            <a:avLst/>
          </a:prstGeom>
        </p:spPr>
      </p:pic>
      <p:sp>
        <p:nvSpPr>
          <p:cNvPr id="6" name="Click to edit Speaker Name ">
            <a:extLst>
              <a:ext uri="{FF2B5EF4-FFF2-40B4-BE49-F238E27FC236}">
                <a16:creationId xmlns:a16="http://schemas.microsoft.com/office/drawing/2014/main" id="{0D982685-BF5F-60FC-E5A7-7BE6E512CC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8494" y="5145644"/>
            <a:ext cx="5505917" cy="355601"/>
          </a:xfr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tabLst/>
              <a:defRPr lang="en-US" sz="1600" b="0" i="0" u="none" strike="noStrike" smtClean="0">
                <a:solidFill>
                  <a:schemeClr val="bg1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Speaker Name (Insert pronouns)</a:t>
            </a:r>
          </a:p>
        </p:txBody>
      </p:sp>
      <p:sp>
        <p:nvSpPr>
          <p:cNvPr id="8" name="Click to edit role">
            <a:extLst>
              <a:ext uri="{FF2B5EF4-FFF2-40B4-BE49-F238E27FC236}">
                <a16:creationId xmlns:a16="http://schemas.microsoft.com/office/drawing/2014/main" id="{884BF703-E856-AE63-D420-3CA354BE77A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8494" y="5525699"/>
            <a:ext cx="5505917" cy="355601"/>
          </a:xfrm>
        </p:spPr>
        <p:txBody>
          <a:bodyPr anchor="ctr"/>
          <a:lstStyle>
            <a:lvl1pPr algn="l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Role / Division</a:t>
            </a:r>
          </a:p>
        </p:txBody>
      </p:sp>
      <p:sp>
        <p:nvSpPr>
          <p:cNvPr id="9" name="Click to edit role">
            <a:extLst>
              <a:ext uri="{FF2B5EF4-FFF2-40B4-BE49-F238E27FC236}">
                <a16:creationId xmlns:a16="http://schemas.microsoft.com/office/drawing/2014/main" id="{FF0F10F6-AE7E-4AD3-1013-9DD6E6760A1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8494" y="5894205"/>
            <a:ext cx="5505917" cy="355601"/>
          </a:xfrm>
        </p:spPr>
        <p:txBody>
          <a:bodyPr anchor="ctr"/>
          <a:lstStyle>
            <a:lvl1pPr algn="l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#</a:t>
            </a:r>
            <a:r>
              <a:rPr lang="en-US" dirty="0" err="1"/>
              <a:t>vmwareexplore</a:t>
            </a:r>
            <a:r>
              <a:rPr lang="en-US" dirty="0"/>
              <a:t> #session ID</a:t>
            </a:r>
          </a:p>
        </p:txBody>
      </p:sp>
      <p:sp>
        <p:nvSpPr>
          <p:cNvPr id="10" name="Click to edit role">
            <a:extLst>
              <a:ext uri="{FF2B5EF4-FFF2-40B4-BE49-F238E27FC236}">
                <a16:creationId xmlns:a16="http://schemas.microsoft.com/office/drawing/2014/main" id="{F5567BE4-05ED-1C84-99DE-02E5AA7E1E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88494" y="2432914"/>
            <a:ext cx="5505917" cy="355601"/>
          </a:xfrm>
        </p:spPr>
        <p:txBody>
          <a:bodyPr anchor="ctr"/>
          <a:lstStyle>
            <a:lvl1pPr algn="l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Session ID Number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855C55-2AF8-9FE5-59A7-54A218CC75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4857750" y="-618099"/>
            <a:ext cx="8094197" cy="8094197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BAA4B1-48B8-DE6D-D8B1-1D8AF702712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8963" y="3160713"/>
            <a:ext cx="5505450" cy="1260475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Session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EBA7447-68E7-1CE9-607D-C5EAD33E91B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8727" y="4445642"/>
            <a:ext cx="5505450" cy="4445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Session subtitle</a:t>
            </a:r>
          </a:p>
        </p:txBody>
      </p:sp>
    </p:spTree>
    <p:extLst>
      <p:ext uri="{BB962C8B-B14F-4D97-AF65-F5344CB8AC3E}">
        <p14:creationId xmlns:p14="http://schemas.microsoft.com/office/powerpoint/2010/main" val="78130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791E300-9585-C59E-EED2-EB5190E58F2C}"/>
              </a:ext>
            </a:extLst>
          </p:cNvPr>
          <p:cNvSpPr/>
          <p:nvPr/>
        </p:nvSpPr>
        <p:spPr>
          <a:xfrm>
            <a:off x="-8466" y="1838847"/>
            <a:ext cx="12203641" cy="4206431"/>
          </a:xfrm>
          <a:custGeom>
            <a:avLst/>
            <a:gdLst>
              <a:gd name="connsiteX0" fmla="*/ 11193762 w 12203641"/>
              <a:gd name="connsiteY0" fmla="*/ 0 h 4206431"/>
              <a:gd name="connsiteX1" fmla="*/ 12203641 w 12203641"/>
              <a:gd name="connsiteY1" fmla="*/ 0 h 4206431"/>
              <a:gd name="connsiteX2" fmla="*/ 12203641 w 12203641"/>
              <a:gd name="connsiteY2" fmla="*/ 76041 h 4206431"/>
              <a:gd name="connsiteX3" fmla="*/ 11193825 w 12203641"/>
              <a:gd name="connsiteY3" fmla="*/ 76041 h 4206431"/>
              <a:gd name="connsiteX4" fmla="*/ 10074550 w 12203641"/>
              <a:gd name="connsiteY4" fmla="*/ 539630 h 4206431"/>
              <a:gd name="connsiteX5" fmla="*/ 6871401 w 12203641"/>
              <a:gd name="connsiteY5" fmla="*/ 3742842 h 4206431"/>
              <a:gd name="connsiteX6" fmla="*/ 5752127 w 12203641"/>
              <a:gd name="connsiteY6" fmla="*/ 4206431 h 4206431"/>
              <a:gd name="connsiteX7" fmla="*/ 0 w 12203641"/>
              <a:gd name="connsiteY7" fmla="*/ 4206431 h 4206431"/>
              <a:gd name="connsiteX8" fmla="*/ 0 w 12203641"/>
              <a:gd name="connsiteY8" fmla="*/ 4130391 h 4206431"/>
              <a:gd name="connsiteX9" fmla="*/ 5752127 w 12203641"/>
              <a:gd name="connsiteY9" fmla="*/ 4130391 h 4206431"/>
              <a:gd name="connsiteX10" fmla="*/ 6328796 w 12203641"/>
              <a:gd name="connsiteY10" fmla="*/ 4015665 h 4206431"/>
              <a:gd name="connsiteX11" fmla="*/ 6817648 w 12203641"/>
              <a:gd name="connsiteY11" fmla="*/ 3689025 h 4206431"/>
              <a:gd name="connsiteX12" fmla="*/ 10020795 w 12203641"/>
              <a:gd name="connsiteY12" fmla="*/ 485877 h 4206431"/>
              <a:gd name="connsiteX13" fmla="*/ 11193762 w 12203641"/>
              <a:gd name="connsiteY13" fmla="*/ 0 h 4206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03641" h="4206431">
                <a:moveTo>
                  <a:pt x="11193762" y="0"/>
                </a:moveTo>
                <a:lnTo>
                  <a:pt x="12203641" y="0"/>
                </a:lnTo>
                <a:lnTo>
                  <a:pt x="12203641" y="76041"/>
                </a:lnTo>
                <a:lnTo>
                  <a:pt x="11193825" y="76041"/>
                </a:lnTo>
                <a:cubicBezTo>
                  <a:pt x="10773986" y="76041"/>
                  <a:pt x="10371368" y="242812"/>
                  <a:pt x="10074550" y="539630"/>
                </a:cubicBezTo>
                <a:lnTo>
                  <a:pt x="6871401" y="3742842"/>
                </a:lnTo>
                <a:cubicBezTo>
                  <a:pt x="6574520" y="4039660"/>
                  <a:pt x="6171901" y="4206431"/>
                  <a:pt x="5752127" y="4206431"/>
                </a:cubicBezTo>
                <a:lnTo>
                  <a:pt x="0" y="4206431"/>
                </a:lnTo>
                <a:lnTo>
                  <a:pt x="0" y="4130391"/>
                </a:lnTo>
                <a:lnTo>
                  <a:pt x="5752127" y="4130391"/>
                </a:lnTo>
                <a:cubicBezTo>
                  <a:pt x="5950998" y="4130391"/>
                  <a:pt x="6145057" y="4091769"/>
                  <a:pt x="6328796" y="4015665"/>
                </a:cubicBezTo>
                <a:cubicBezTo>
                  <a:pt x="6512534" y="3939560"/>
                  <a:pt x="6677025" y="3829647"/>
                  <a:pt x="6817648" y="3689025"/>
                </a:cubicBezTo>
                <a:lnTo>
                  <a:pt x="10020795" y="485877"/>
                </a:lnTo>
                <a:cubicBezTo>
                  <a:pt x="10334077" y="172532"/>
                  <a:pt x="10750686" y="0"/>
                  <a:pt x="11193762" y="0"/>
                </a:cubicBezTo>
                <a:close/>
              </a:path>
            </a:pathLst>
          </a:custGeom>
          <a:gradFill>
            <a:gsLst>
              <a:gs pos="20000">
                <a:srgbClr val="0095C4"/>
              </a:gs>
              <a:gs pos="90000">
                <a:schemeClr val="accent5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08D3F09-D706-3940-8906-CE0F09AC4B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6215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Quote text on left, purple parallelograms on the right.”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1E51E88-6733-7942-B20E-2C56F8B2E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 marL="285750" indent="-2857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r>
              <a:rPr lang="en-US" dirty="0"/>
              <a:t>Source Name</a:t>
            </a:r>
          </a:p>
        </p:txBody>
      </p:sp>
      <p:sp>
        <p:nvSpPr>
          <p:cNvPr id="11" name="Picture Placeholder 11" descr="logo placeholder: click to insert logo or delete box if not needed">
            <a:extLst>
              <a:ext uri="{FF2B5EF4-FFF2-40B4-BE49-F238E27FC236}">
                <a16:creationId xmlns:a16="http://schemas.microsoft.com/office/drawing/2014/main" id="{953CF3A7-833E-B042-A405-AB46430C4476}"/>
              </a:ext>
            </a:extLst>
          </p:cNvPr>
          <p:cNvSpPr>
            <a:spLocks noGrp="1"/>
          </p:cNvSpPr>
          <p:nvPr>
            <p:ph type="pic" sz="quarter" idx="4294967295" hasCustomPrompt="1"/>
          </p:nvPr>
        </p:nvSpPr>
        <p:spPr>
          <a:xfrm>
            <a:off x="8925484" y="4619335"/>
            <a:ext cx="2740025" cy="1371600"/>
          </a:xfrm>
        </p:spPr>
        <p:txBody>
          <a:bodyPr/>
          <a:lstStyle/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03B3F1E-BEE4-0C40-B954-F58A7FCE9AE3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36" name="Freeform: Shape 2">
            <a:extLst>
              <a:ext uri="{FF2B5EF4-FFF2-40B4-BE49-F238E27FC236}">
                <a16:creationId xmlns:a16="http://schemas.microsoft.com/office/drawing/2014/main" id="{5791E300-9585-C59E-EED2-EB5190E58F2C}"/>
              </a:ext>
            </a:extLst>
          </p:cNvPr>
          <p:cNvSpPr/>
          <p:nvPr userDrawn="1"/>
        </p:nvSpPr>
        <p:spPr>
          <a:xfrm>
            <a:off x="-8466" y="1838847"/>
            <a:ext cx="12203641" cy="4206431"/>
          </a:xfrm>
          <a:custGeom>
            <a:avLst/>
            <a:gdLst>
              <a:gd name="connsiteX0" fmla="*/ 11193762 w 12203641"/>
              <a:gd name="connsiteY0" fmla="*/ 0 h 4206431"/>
              <a:gd name="connsiteX1" fmla="*/ 12203641 w 12203641"/>
              <a:gd name="connsiteY1" fmla="*/ 0 h 4206431"/>
              <a:gd name="connsiteX2" fmla="*/ 12203641 w 12203641"/>
              <a:gd name="connsiteY2" fmla="*/ 76041 h 4206431"/>
              <a:gd name="connsiteX3" fmla="*/ 11193825 w 12203641"/>
              <a:gd name="connsiteY3" fmla="*/ 76041 h 4206431"/>
              <a:gd name="connsiteX4" fmla="*/ 10074550 w 12203641"/>
              <a:gd name="connsiteY4" fmla="*/ 539630 h 4206431"/>
              <a:gd name="connsiteX5" fmla="*/ 6871401 w 12203641"/>
              <a:gd name="connsiteY5" fmla="*/ 3742842 h 4206431"/>
              <a:gd name="connsiteX6" fmla="*/ 5752127 w 12203641"/>
              <a:gd name="connsiteY6" fmla="*/ 4206431 h 4206431"/>
              <a:gd name="connsiteX7" fmla="*/ 0 w 12203641"/>
              <a:gd name="connsiteY7" fmla="*/ 4206431 h 4206431"/>
              <a:gd name="connsiteX8" fmla="*/ 0 w 12203641"/>
              <a:gd name="connsiteY8" fmla="*/ 4130391 h 4206431"/>
              <a:gd name="connsiteX9" fmla="*/ 5752127 w 12203641"/>
              <a:gd name="connsiteY9" fmla="*/ 4130391 h 4206431"/>
              <a:gd name="connsiteX10" fmla="*/ 6328796 w 12203641"/>
              <a:gd name="connsiteY10" fmla="*/ 4015665 h 4206431"/>
              <a:gd name="connsiteX11" fmla="*/ 6817648 w 12203641"/>
              <a:gd name="connsiteY11" fmla="*/ 3689025 h 4206431"/>
              <a:gd name="connsiteX12" fmla="*/ 10020795 w 12203641"/>
              <a:gd name="connsiteY12" fmla="*/ 485877 h 4206431"/>
              <a:gd name="connsiteX13" fmla="*/ 11193762 w 12203641"/>
              <a:gd name="connsiteY13" fmla="*/ 0 h 4206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03641" h="4206431">
                <a:moveTo>
                  <a:pt x="11193762" y="0"/>
                </a:moveTo>
                <a:lnTo>
                  <a:pt x="12203641" y="0"/>
                </a:lnTo>
                <a:lnTo>
                  <a:pt x="12203641" y="76041"/>
                </a:lnTo>
                <a:lnTo>
                  <a:pt x="11193825" y="76041"/>
                </a:lnTo>
                <a:cubicBezTo>
                  <a:pt x="10773986" y="76041"/>
                  <a:pt x="10371368" y="242812"/>
                  <a:pt x="10074550" y="539630"/>
                </a:cubicBezTo>
                <a:lnTo>
                  <a:pt x="6871401" y="3742842"/>
                </a:lnTo>
                <a:cubicBezTo>
                  <a:pt x="6574520" y="4039660"/>
                  <a:pt x="6171901" y="4206431"/>
                  <a:pt x="5752127" y="4206431"/>
                </a:cubicBezTo>
                <a:lnTo>
                  <a:pt x="0" y="4206431"/>
                </a:lnTo>
                <a:lnTo>
                  <a:pt x="0" y="4130391"/>
                </a:lnTo>
                <a:lnTo>
                  <a:pt x="5752127" y="4130391"/>
                </a:lnTo>
                <a:cubicBezTo>
                  <a:pt x="5950998" y="4130391"/>
                  <a:pt x="6145057" y="4091769"/>
                  <a:pt x="6328796" y="4015665"/>
                </a:cubicBezTo>
                <a:cubicBezTo>
                  <a:pt x="6512534" y="3939560"/>
                  <a:pt x="6677025" y="3829647"/>
                  <a:pt x="6817648" y="3689025"/>
                </a:cubicBezTo>
                <a:lnTo>
                  <a:pt x="10020795" y="485877"/>
                </a:lnTo>
                <a:cubicBezTo>
                  <a:pt x="10334077" y="172532"/>
                  <a:pt x="10750686" y="0"/>
                  <a:pt x="11193762" y="0"/>
                </a:cubicBezTo>
                <a:close/>
              </a:path>
            </a:pathLst>
          </a:custGeom>
          <a:gradFill>
            <a:gsLst>
              <a:gs pos="20000">
                <a:srgbClr val="0095C4"/>
              </a:gs>
              <a:gs pos="90000">
                <a:schemeClr val="accent5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D03B3F1E-BEE4-0C40-B954-F58A7FCE9AE3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6F1C26-F077-C9D9-CAE3-DF5361AED0F1}"/>
              </a:ext>
            </a:extLst>
          </p:cNvPr>
          <p:cNvSpPr txBox="1"/>
          <p:nvPr userDrawn="1"/>
        </p:nvSpPr>
        <p:spPr>
          <a:xfrm>
            <a:off x="2109401" y="6395860"/>
            <a:ext cx="385522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Broadcom Proprietary and Confidential. Copyright © 2024 Broadcom.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All Rights Reserved. The term “Broadcom” refers to Broadcom Inc. and/or its subsidiaries.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513BCEF-F53C-31DA-7656-D2E33A73CB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88494" y="6412684"/>
            <a:ext cx="1380310" cy="18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44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–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Looking up view of a tall building with glass windows&#10;&#10;Description automatically generated">
            <a:extLst>
              <a:ext uri="{FF2B5EF4-FFF2-40B4-BE49-F238E27FC236}">
                <a16:creationId xmlns:a16="http://schemas.microsoft.com/office/drawing/2014/main" id="{B3DA20F2-2D53-3AEB-2E52-5879AB1D3B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9993" y="0"/>
            <a:ext cx="1035883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9644796-3BE2-09B0-F95D-F4AB56E62FD2}"/>
              </a:ext>
            </a:extLst>
          </p:cNvPr>
          <p:cNvSpPr/>
          <p:nvPr/>
        </p:nvSpPr>
        <p:spPr>
          <a:xfrm>
            <a:off x="0" y="0"/>
            <a:ext cx="12182348" cy="6858000"/>
          </a:xfrm>
          <a:prstGeom prst="rect">
            <a:avLst/>
          </a:prstGeom>
          <a:gradFill>
            <a:gsLst>
              <a:gs pos="59553">
                <a:srgbClr val="FFFFFF">
                  <a:alpha val="0"/>
                </a:srgbClr>
              </a:gs>
              <a:gs pos="35000">
                <a:srgbClr val="FFFFFF"/>
              </a:gs>
              <a:gs pos="78000">
                <a:srgbClr val="FFFFFF">
                  <a:alpha val="0"/>
                </a:srgbClr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DAA0A2E-4B76-3DD4-CF2D-B4E2E491F351}"/>
              </a:ext>
            </a:extLst>
          </p:cNvPr>
          <p:cNvSpPr/>
          <p:nvPr/>
        </p:nvSpPr>
        <p:spPr>
          <a:xfrm>
            <a:off x="6477" y="0"/>
            <a:ext cx="10295334" cy="6040452"/>
          </a:xfrm>
          <a:custGeom>
            <a:avLst/>
            <a:gdLst>
              <a:gd name="connsiteX0" fmla="*/ 10186830 w 10295334"/>
              <a:gd name="connsiteY0" fmla="*/ 0 h 6040452"/>
              <a:gd name="connsiteX1" fmla="*/ 10295334 w 10295334"/>
              <a:gd name="connsiteY1" fmla="*/ 0 h 6040452"/>
              <a:gd name="connsiteX2" fmla="*/ 4722761 w 10295334"/>
              <a:gd name="connsiteY2" fmla="*/ 5572574 h 6040452"/>
              <a:gd name="connsiteX3" fmla="*/ 3593131 w 10295334"/>
              <a:gd name="connsiteY3" fmla="*/ 6040452 h 6040452"/>
              <a:gd name="connsiteX4" fmla="*/ 0 w 10295334"/>
              <a:gd name="connsiteY4" fmla="*/ 6040452 h 6040452"/>
              <a:gd name="connsiteX5" fmla="*/ 0 w 10295334"/>
              <a:gd name="connsiteY5" fmla="*/ 5963772 h 6040452"/>
              <a:gd name="connsiteX6" fmla="*/ 3593131 w 10295334"/>
              <a:gd name="connsiteY6" fmla="*/ 5963772 h 6040452"/>
              <a:gd name="connsiteX7" fmla="*/ 4175135 w 10295334"/>
              <a:gd name="connsiteY7" fmla="*/ 5847985 h 6040452"/>
              <a:gd name="connsiteX8" fmla="*/ 4668509 w 10295334"/>
              <a:gd name="connsiteY8" fmla="*/ 5518323 h 6040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295334" h="6040452">
                <a:moveTo>
                  <a:pt x="10186830" y="0"/>
                </a:moveTo>
                <a:lnTo>
                  <a:pt x="10295334" y="0"/>
                </a:lnTo>
                <a:lnTo>
                  <a:pt x="4722761" y="5572574"/>
                </a:lnTo>
                <a:cubicBezTo>
                  <a:pt x="4423133" y="5872139"/>
                  <a:pt x="4016790" y="6040452"/>
                  <a:pt x="3593131" y="6040452"/>
                </a:cubicBezTo>
                <a:lnTo>
                  <a:pt x="0" y="6040452"/>
                </a:lnTo>
                <a:lnTo>
                  <a:pt x="0" y="5963772"/>
                </a:lnTo>
                <a:lnTo>
                  <a:pt x="3593131" y="5963772"/>
                </a:lnTo>
                <a:cubicBezTo>
                  <a:pt x="3793842" y="5963772"/>
                  <a:pt x="3989696" y="5924793"/>
                  <a:pt x="4175135" y="5847985"/>
                </a:cubicBezTo>
                <a:cubicBezTo>
                  <a:pt x="4360575" y="5771176"/>
                  <a:pt x="4526588" y="5660245"/>
                  <a:pt x="4668509" y="5518323"/>
                </a:cubicBezTo>
                <a:close/>
              </a:path>
            </a:pathLst>
          </a:custGeom>
          <a:gradFill>
            <a:gsLst>
              <a:gs pos="12000">
                <a:schemeClr val="accent3"/>
              </a:gs>
              <a:gs pos="85000">
                <a:schemeClr val="accent2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4754880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Quote page with photo showing a building.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3591052" cy="674624"/>
          </a:xfrm>
        </p:spPr>
        <p:txBody>
          <a:bodyPr/>
          <a:lstStyle>
            <a:lvl1pPr marL="285750" indent="-2857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r>
              <a:rPr lang="en-US" dirty="0"/>
              <a:t>Source Name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65B8D505-D55C-B546-9B33-22157CD80DE2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>
                <a:solidFill>
                  <a:schemeClr val="bg1"/>
                </a:solidFill>
              </a:rPr>
              <a:pPr lvl="0" algn="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1" name="Picture 30" descr="Looking up view of a tall building with glass windows&#10;&#10;Description automatically generated">
            <a:extLst>
              <a:ext uri="{FF2B5EF4-FFF2-40B4-BE49-F238E27FC236}">
                <a16:creationId xmlns:a16="http://schemas.microsoft.com/office/drawing/2014/main" id="{B3DA20F2-2D53-3AEB-2E52-5879AB1D3B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9993" y="0"/>
            <a:ext cx="10358832" cy="6858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39644796-3BE2-09B0-F95D-F4AB56E62FD2}"/>
              </a:ext>
            </a:extLst>
          </p:cNvPr>
          <p:cNvSpPr/>
          <p:nvPr userDrawn="1"/>
        </p:nvSpPr>
        <p:spPr>
          <a:xfrm>
            <a:off x="0" y="0"/>
            <a:ext cx="12182348" cy="6858000"/>
          </a:xfrm>
          <a:prstGeom prst="rect">
            <a:avLst/>
          </a:prstGeom>
          <a:gradFill>
            <a:gsLst>
              <a:gs pos="59553">
                <a:srgbClr val="FFFFFF">
                  <a:alpha val="0"/>
                </a:srgbClr>
              </a:gs>
              <a:gs pos="35000">
                <a:srgbClr val="FFFFFF"/>
              </a:gs>
              <a:gs pos="78000">
                <a:srgbClr val="FFFFFF">
                  <a:alpha val="0"/>
                </a:srgbClr>
              </a:gs>
            </a:gsLst>
            <a:lin ang="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4" name="Freeform: Shape 9">
            <a:extLst>
              <a:ext uri="{FF2B5EF4-FFF2-40B4-BE49-F238E27FC236}">
                <a16:creationId xmlns:a16="http://schemas.microsoft.com/office/drawing/2014/main" id="{6DAA0A2E-4B76-3DD4-CF2D-B4E2E491F351}"/>
              </a:ext>
            </a:extLst>
          </p:cNvPr>
          <p:cNvSpPr/>
          <p:nvPr userDrawn="1"/>
        </p:nvSpPr>
        <p:spPr>
          <a:xfrm>
            <a:off x="6477" y="0"/>
            <a:ext cx="10295334" cy="6040452"/>
          </a:xfrm>
          <a:custGeom>
            <a:avLst/>
            <a:gdLst>
              <a:gd name="connsiteX0" fmla="*/ 10186830 w 10295334"/>
              <a:gd name="connsiteY0" fmla="*/ 0 h 6040452"/>
              <a:gd name="connsiteX1" fmla="*/ 10295334 w 10295334"/>
              <a:gd name="connsiteY1" fmla="*/ 0 h 6040452"/>
              <a:gd name="connsiteX2" fmla="*/ 4722761 w 10295334"/>
              <a:gd name="connsiteY2" fmla="*/ 5572574 h 6040452"/>
              <a:gd name="connsiteX3" fmla="*/ 3593131 w 10295334"/>
              <a:gd name="connsiteY3" fmla="*/ 6040452 h 6040452"/>
              <a:gd name="connsiteX4" fmla="*/ 0 w 10295334"/>
              <a:gd name="connsiteY4" fmla="*/ 6040452 h 6040452"/>
              <a:gd name="connsiteX5" fmla="*/ 0 w 10295334"/>
              <a:gd name="connsiteY5" fmla="*/ 5963772 h 6040452"/>
              <a:gd name="connsiteX6" fmla="*/ 3593131 w 10295334"/>
              <a:gd name="connsiteY6" fmla="*/ 5963772 h 6040452"/>
              <a:gd name="connsiteX7" fmla="*/ 4175135 w 10295334"/>
              <a:gd name="connsiteY7" fmla="*/ 5847985 h 6040452"/>
              <a:gd name="connsiteX8" fmla="*/ 4668509 w 10295334"/>
              <a:gd name="connsiteY8" fmla="*/ 5518323 h 6040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295334" h="6040452">
                <a:moveTo>
                  <a:pt x="10186830" y="0"/>
                </a:moveTo>
                <a:lnTo>
                  <a:pt x="10295334" y="0"/>
                </a:lnTo>
                <a:lnTo>
                  <a:pt x="4722761" y="5572574"/>
                </a:lnTo>
                <a:cubicBezTo>
                  <a:pt x="4423133" y="5872139"/>
                  <a:pt x="4016790" y="6040452"/>
                  <a:pt x="3593131" y="6040452"/>
                </a:cubicBezTo>
                <a:lnTo>
                  <a:pt x="0" y="6040452"/>
                </a:lnTo>
                <a:lnTo>
                  <a:pt x="0" y="5963772"/>
                </a:lnTo>
                <a:lnTo>
                  <a:pt x="3593131" y="5963772"/>
                </a:lnTo>
                <a:cubicBezTo>
                  <a:pt x="3793842" y="5963772"/>
                  <a:pt x="3989696" y="5924793"/>
                  <a:pt x="4175135" y="5847985"/>
                </a:cubicBezTo>
                <a:cubicBezTo>
                  <a:pt x="4360575" y="5771176"/>
                  <a:pt x="4526588" y="5660245"/>
                  <a:pt x="4668509" y="5518323"/>
                </a:cubicBezTo>
                <a:close/>
              </a:path>
            </a:pathLst>
          </a:custGeom>
          <a:gradFill>
            <a:gsLst>
              <a:gs pos="12000">
                <a:schemeClr val="accent3"/>
              </a:gs>
              <a:gs pos="85000">
                <a:schemeClr val="accent2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7" name="page number">
            <a:extLst>
              <a:ext uri="{FF2B5EF4-FFF2-40B4-BE49-F238E27FC236}">
                <a16:creationId xmlns:a16="http://schemas.microsoft.com/office/drawing/2014/main" id="{65B8D505-D55C-B546-9B33-22157CD80DE2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>
                <a:solidFill>
                  <a:schemeClr val="bg1"/>
                </a:solidFill>
              </a:rPr>
              <a:pPr lvl="0" algn="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5181EA-221E-A8ED-48B9-CFECB66767E3}"/>
              </a:ext>
            </a:extLst>
          </p:cNvPr>
          <p:cNvSpPr txBox="1"/>
          <p:nvPr userDrawn="1"/>
        </p:nvSpPr>
        <p:spPr>
          <a:xfrm>
            <a:off x="2109401" y="6395860"/>
            <a:ext cx="385522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Broadcom Proprietary and Confidential. Copyright © 2024 Broadcom.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All Rights Reserved. The term “Broadcom” refers to Broadcom Inc. and/or its subsidiaries.</a:t>
            </a:r>
          </a:p>
        </p:txBody>
      </p:sp>
      <p:pic>
        <p:nvPicPr>
          <p:cNvPr id="35" name="Graphic 34">
            <a:extLst>
              <a:ext uri="{FF2B5EF4-FFF2-40B4-BE49-F238E27FC236}">
                <a16:creationId xmlns:a16="http://schemas.microsoft.com/office/drawing/2014/main" id="{B45C06E9-25FB-7EB4-5FCE-509FBEC6C37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88494" y="6412684"/>
            <a:ext cx="1380310" cy="18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000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Add One Line Title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F2584149-C6DB-AE45-B715-90B7DF169DD6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4" name="page number">
            <a:extLst>
              <a:ext uri="{FF2B5EF4-FFF2-40B4-BE49-F238E27FC236}">
                <a16:creationId xmlns:a16="http://schemas.microsoft.com/office/drawing/2014/main" id="{F2584149-C6DB-AE45-B715-90B7DF169DD6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477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Add One Line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F2584149-C6DB-AE45-B715-90B7DF169DD6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5" name="page number">
            <a:extLst>
              <a:ext uri="{FF2B5EF4-FFF2-40B4-BE49-F238E27FC236}">
                <a16:creationId xmlns:a16="http://schemas.microsoft.com/office/drawing/2014/main" id="{F2584149-C6DB-AE45-B715-90B7DF169DD6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02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Single Content Layout 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buClr>
                <a:schemeClr val="bg2">
                  <a:lumMod val="25000"/>
                </a:schemeClr>
              </a:buClr>
              <a:defRPr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buClr>
                <a:schemeClr val="bg2">
                  <a:lumMod val="25000"/>
                </a:schemeClr>
              </a:buClr>
              <a:defRPr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buClr>
                <a:schemeClr val="bg2">
                  <a:lumMod val="25000"/>
                </a:schemeClr>
              </a:buClr>
              <a:defRPr>
                <a:solidFill>
                  <a:schemeClr val="tx1"/>
                </a:solidFill>
              </a:defRPr>
            </a:lvl4pPr>
            <a:lvl5pPr>
              <a:spcBef>
                <a:spcPts val="0"/>
              </a:spcBef>
              <a:buClr>
                <a:schemeClr val="bg2">
                  <a:lumMod val="25000"/>
                </a:schemeClr>
              </a:buClr>
              <a:defRPr>
                <a:solidFill>
                  <a:schemeClr val="tx1"/>
                </a:solidFill>
              </a:defRPr>
            </a:lvl5pPr>
            <a:lvl6pPr>
              <a:buClr>
                <a:schemeClr val="bg2">
                  <a:lumMod val="25000"/>
                </a:schemeClr>
              </a:buClr>
              <a:defRPr>
                <a:solidFill>
                  <a:schemeClr val="bg2">
                    <a:lumMod val="25000"/>
                  </a:schemeClr>
                </a:solidFill>
              </a:defRPr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175B5FDB-839C-A941-B264-01387F31F005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175B5FDB-839C-A941-B264-01387F31F005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78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Two-content Layout 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08013" y="1600200"/>
            <a:ext cx="5313783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>
                <a:solidFill>
                  <a:schemeClr val="tx1"/>
                </a:solidFill>
              </a:defRPr>
            </a:lvl1pPr>
            <a:lvl2pPr>
              <a:defRPr lang="en-US" sz="16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1"/>
                </a:solidFill>
              </a:defRPr>
            </a:lvl3pPr>
            <a:lvl4pPr>
              <a:defRPr lang="en-US" sz="1200" dirty="0">
                <a:solidFill>
                  <a:schemeClr val="tx1"/>
                </a:solidFill>
              </a:defRPr>
            </a:lvl4pPr>
            <a:lvl5pPr>
              <a:defRPr lang="en-US" sz="1200" dirty="0">
                <a:solidFill>
                  <a:schemeClr val="tx1"/>
                </a:solidFill>
              </a:defRPr>
            </a:lvl5pPr>
            <a:lvl6pPr>
              <a:defRPr lang="en-US" sz="1200" dirty="0">
                <a:solidFill>
                  <a:schemeClr val="tx1"/>
                </a:solidFill>
              </a:defRPr>
            </a:lvl6pPr>
            <a:lvl7pPr>
              <a:defRPr lang="en-US" sz="1200" dirty="0">
                <a:solidFill>
                  <a:schemeClr val="tx1"/>
                </a:solidFill>
              </a:defRPr>
            </a:lvl7pPr>
            <a:lvl8pPr>
              <a:defRPr lang="en-US" sz="1200" dirty="0">
                <a:solidFill>
                  <a:schemeClr val="tx1"/>
                </a:solidFill>
              </a:defRPr>
            </a:lvl8pPr>
            <a:lvl9pPr>
              <a:defRPr lang="en-US" sz="1200" dirty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313783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>
                <a:solidFill>
                  <a:schemeClr val="tx1"/>
                </a:solidFill>
              </a:defRPr>
            </a:lvl1pPr>
            <a:lvl2pPr>
              <a:defRPr lang="en-US" sz="16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1"/>
                </a:solidFill>
              </a:defRPr>
            </a:lvl3pPr>
            <a:lvl4pPr>
              <a:defRPr lang="en-US" sz="1200" dirty="0">
                <a:solidFill>
                  <a:schemeClr val="tx1"/>
                </a:solidFill>
              </a:defRPr>
            </a:lvl4pPr>
            <a:lvl5pPr>
              <a:defRPr lang="en-US" sz="1200" dirty="0">
                <a:solidFill>
                  <a:schemeClr val="tx1"/>
                </a:solidFill>
              </a:defRPr>
            </a:lvl5pPr>
            <a:lvl6pPr>
              <a:defRPr lang="en-US" sz="1200" dirty="0">
                <a:solidFill>
                  <a:schemeClr val="tx1"/>
                </a:solidFill>
              </a:defRPr>
            </a:lvl6pPr>
            <a:lvl7pPr>
              <a:defRPr lang="en-US" sz="1200" dirty="0">
                <a:solidFill>
                  <a:schemeClr val="tx1"/>
                </a:solidFill>
              </a:defRPr>
            </a:lvl7pPr>
            <a:lvl8pPr>
              <a:defRPr lang="en-US" sz="1200" dirty="0">
                <a:solidFill>
                  <a:schemeClr val="tx1"/>
                </a:solidFill>
              </a:defRPr>
            </a:lvl8pPr>
            <a:lvl9pPr>
              <a:defRPr lang="en-US" sz="1200" dirty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306FFEC8-099C-484D-841A-7FCB225B1895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306FFEC8-099C-484D-841A-7FCB225B1895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919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ntent Balanced Color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solidFill>
            <a:srgbClr val="F4F8FA"/>
          </a:solidFill>
        </p:spPr>
        <p:txBody>
          <a:bodyPr vert="horz" lIns="457200" tIns="457200" rIns="457200" bIns="457200" rtlCol="0">
            <a:noAutofit/>
          </a:bodyPr>
          <a:lstStyle>
            <a:lvl1pPr>
              <a:defRPr lang="en-US" sz="1800" dirty="0">
                <a:solidFill>
                  <a:schemeClr val="tx1"/>
                </a:solidFill>
              </a:defRPr>
            </a:lvl1pPr>
            <a:lvl2pPr>
              <a:defRPr lang="en-US" sz="16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1"/>
                </a:solidFill>
              </a:defRPr>
            </a:lvl3pPr>
            <a:lvl4pPr>
              <a:defRPr lang="en-US" sz="1200" dirty="0">
                <a:solidFill>
                  <a:schemeClr val="tx1"/>
                </a:solidFill>
              </a:defRPr>
            </a:lvl4pPr>
            <a:lvl5pPr>
              <a:defRPr lang="en-US" sz="1200" dirty="0"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Two-content Layout: Graphic on Left, Text on Right - Click to Edit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1727F760-24DE-9A42-B7E9-356D8DC2BDAE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" name="Content Placeholder 17">
            <a:extLst>
              <a:ext uri="{FF2B5EF4-FFF2-40B4-BE49-F238E27FC236}">
                <a16:creationId xmlns:a16="http://schemas.microsoft.com/office/drawing/2014/main" id="{DCC3C30A-44C0-E837-19B2-6A2DFD1C7D7F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 bwMode="ltGray">
          <a:xfrm>
            <a:off x="0" y="1600201"/>
            <a:ext cx="5893593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defRPr lang="en-US" sz="1800" dirty="0">
                <a:solidFill>
                  <a:schemeClr val="tx1"/>
                </a:solidFill>
              </a:defRPr>
            </a:lvl1pPr>
            <a:lvl2pPr>
              <a:defRPr lang="en-US" sz="16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1"/>
                </a:solidFill>
              </a:defRPr>
            </a:lvl3pPr>
            <a:lvl4pPr>
              <a:defRPr lang="en-US" sz="1200" dirty="0">
                <a:solidFill>
                  <a:schemeClr val="tx1"/>
                </a:solidFill>
              </a:defRPr>
            </a:lvl4pPr>
            <a:lvl5pPr>
              <a:defRPr lang="en-US" sz="1200" dirty="0"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1727F760-24DE-9A42-B7E9-356D8DC2BDAE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35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-Content Balanced Color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Two-content Layout: Text on Left, Graphic on Right - Click to Edit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4FD1F5D3-21E9-5341-B48A-48F1E4CF33AB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" name="Content Placeholder 17">
            <a:extLst>
              <a:ext uri="{FF2B5EF4-FFF2-40B4-BE49-F238E27FC236}">
                <a16:creationId xmlns:a16="http://schemas.microsoft.com/office/drawing/2014/main" id="{D7F87D5F-EABF-6E97-FCBB-22D4040C1B6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noFill/>
        </p:spPr>
        <p:txBody>
          <a:bodyPr vert="horz" lIns="457200" tIns="457200" rIns="457200" bIns="457200" rtlCol="0">
            <a:noAutofit/>
          </a:bodyPr>
          <a:lstStyle>
            <a:lvl1pPr>
              <a:defRPr lang="en-US" sz="1800" dirty="0">
                <a:solidFill>
                  <a:schemeClr val="tx1"/>
                </a:solidFill>
              </a:defRPr>
            </a:lvl1pPr>
            <a:lvl2pPr>
              <a:defRPr lang="en-US" sz="16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1"/>
                </a:solidFill>
              </a:defRPr>
            </a:lvl3pPr>
            <a:lvl4pPr>
              <a:defRPr lang="en-US" sz="1200" dirty="0">
                <a:solidFill>
                  <a:schemeClr val="tx1"/>
                </a:solidFill>
              </a:defRPr>
            </a:lvl4pPr>
            <a:lvl5pPr>
              <a:defRPr lang="en-US" sz="1200" dirty="0"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Content Placeholder 17">
            <a:extLst>
              <a:ext uri="{FF2B5EF4-FFF2-40B4-BE49-F238E27FC236}">
                <a16:creationId xmlns:a16="http://schemas.microsoft.com/office/drawing/2014/main" id="{CA8AC63D-F94C-D60E-8AB3-9211BDCC455C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 bwMode="ltGray">
          <a:xfrm>
            <a:off x="0" y="1600201"/>
            <a:ext cx="5893593" cy="4572000"/>
          </a:xfrm>
          <a:solidFill>
            <a:srgbClr val="F4F8FA"/>
          </a:solidFill>
        </p:spPr>
        <p:txBody>
          <a:bodyPr vert="horz" lIns="594360" tIns="457200" rIns="457200" bIns="457200" rtlCol="0">
            <a:noAutofit/>
          </a:bodyPr>
          <a:lstStyle>
            <a:lvl1pPr>
              <a:defRPr lang="en-US" sz="1800" dirty="0">
                <a:solidFill>
                  <a:schemeClr val="tx1"/>
                </a:solidFill>
              </a:defRPr>
            </a:lvl1pPr>
            <a:lvl2pPr>
              <a:defRPr lang="en-US" sz="16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1"/>
                </a:solidFill>
              </a:defRPr>
            </a:lvl3pPr>
            <a:lvl4pPr>
              <a:defRPr lang="en-US" sz="1200" dirty="0">
                <a:solidFill>
                  <a:schemeClr val="tx1"/>
                </a:solidFill>
              </a:defRPr>
            </a:lvl4pPr>
            <a:lvl5pPr>
              <a:defRPr lang="en-US" sz="1200" dirty="0"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4FD1F5D3-21E9-5341-B48A-48F1E4CF33A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71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Two-content Text Comparison Layout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E550D89-51A7-894E-88FB-394F3178F2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92866" y="1600202"/>
            <a:ext cx="5287234" cy="875370"/>
          </a:xfrm>
          <a:noFill/>
        </p:spPr>
        <p:txBody>
          <a:bodyPr vert="horz" lIns="0" tIns="91440" rIns="457200" bIns="91440" rtlCol="0" anchor="b">
            <a:noAutofit/>
          </a:bodyPr>
          <a:lstStyle>
            <a:lvl1pPr>
              <a:defRPr lang="en-US" dirty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header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1B5F83-A93D-544C-8DB4-B164DBF2F7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92865" y="2484176"/>
            <a:ext cx="5287234" cy="4571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Content Placeholder 17">
            <a:extLst>
              <a:ext uri="{FF2B5EF4-FFF2-40B4-BE49-F238E27FC236}">
                <a16:creationId xmlns:a16="http://schemas.microsoft.com/office/drawing/2014/main" id="{0170DFD5-97D2-3349-AE52-EB22861A688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592865" y="2621020"/>
            <a:ext cx="5315794" cy="3544027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>
                <a:solidFill>
                  <a:schemeClr val="tx1"/>
                </a:solidFill>
              </a:defRPr>
            </a:lvl1pPr>
            <a:lvl2pPr>
              <a:defRPr lang="en-US" sz="16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1"/>
                </a:solidFill>
              </a:defRPr>
            </a:lvl3pPr>
            <a:lvl4pPr>
              <a:defRPr lang="en-US" sz="1200" dirty="0">
                <a:solidFill>
                  <a:schemeClr val="tx1"/>
                </a:solidFill>
              </a:defRPr>
            </a:lvl4pPr>
            <a:lvl5pPr>
              <a:defRPr lang="en-US" sz="12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961E082F-F30B-BC46-BB99-CA9B65C0812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308726" y="1600202"/>
            <a:ext cx="5287234" cy="875370"/>
          </a:xfrm>
          <a:noFill/>
        </p:spPr>
        <p:txBody>
          <a:bodyPr vert="horz" lIns="0" tIns="91440" rIns="457200" bIns="91440" rtlCol="0" anchor="b">
            <a:noAutofit/>
          </a:bodyPr>
          <a:lstStyle>
            <a:lvl1pPr>
              <a:defRPr lang="en-US" sz="20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add header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7D4F8B-2025-D14C-A41E-9C0B401DE6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303874" y="2484176"/>
            <a:ext cx="5287234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Content Placeholder 17">
            <a:extLst>
              <a:ext uri="{FF2B5EF4-FFF2-40B4-BE49-F238E27FC236}">
                <a16:creationId xmlns:a16="http://schemas.microsoft.com/office/drawing/2014/main" id="{3EE56D9F-2DF2-4F43-A13A-4844DFE465A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08143" y="2621280"/>
            <a:ext cx="5287234" cy="3575124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>
                <a:solidFill>
                  <a:schemeClr val="tx1"/>
                </a:solidFill>
              </a:defRPr>
            </a:lvl1pPr>
            <a:lvl2pPr>
              <a:defRPr lang="en-US" sz="16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1"/>
                </a:solidFill>
              </a:defRPr>
            </a:lvl3pPr>
            <a:lvl4pPr>
              <a:defRPr lang="en-US" sz="1200" dirty="0">
                <a:solidFill>
                  <a:schemeClr val="tx1"/>
                </a:solidFill>
              </a:defRPr>
            </a:lvl4pPr>
            <a:lvl5pPr>
              <a:defRPr lang="en-US" sz="12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age number">
            <a:extLst>
              <a:ext uri="{FF2B5EF4-FFF2-40B4-BE49-F238E27FC236}">
                <a16:creationId xmlns:a16="http://schemas.microsoft.com/office/drawing/2014/main" id="{3E816477-50B7-9248-BE5F-B9062610CEEE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1B5F83-A93D-544C-8DB4-B164DBF2F7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592865" y="2484176"/>
            <a:ext cx="5287234" cy="4571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17D4F8B-2025-D14C-A41E-9C0B401DE6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6303874" y="2484176"/>
            <a:ext cx="5287234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3E816477-50B7-9248-BE5F-B9062610CEEE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-Conten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Three-content Layout – Three Horizontal Text Boxes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E0956C27-3D46-7745-A4A9-42842784C1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2866" y="1600200"/>
            <a:ext cx="3593592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accent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header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164666E-28C9-844E-91D8-ECA2F1E575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92866" y="2509480"/>
            <a:ext cx="3593592" cy="4571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88975597-2DC5-4748-87A2-37C22D522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97616" y="1600200"/>
            <a:ext cx="3593592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accent3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header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F48BF931-C509-8F46-8576-3656F9F4BA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001859" y="1600200"/>
            <a:ext cx="3593592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accent4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header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7B963A1-3810-7A40-8918-6D6D68B4A8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001859" y="2509480"/>
            <a:ext cx="3593592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7788490C-B63E-8E46-A9C1-9CF865F7FA57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7DA4B3-27AC-8A64-FD5E-59AEAE0D8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297616" y="2509480"/>
            <a:ext cx="3593592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4AF0ECF-E71C-8AC9-36B9-29CB570B16D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92866" y="2649538"/>
            <a:ext cx="3594100" cy="352266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43B6B0E-4AB9-6144-29E4-820FC763DE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297616" y="2649538"/>
            <a:ext cx="3594100" cy="352266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FEE5625D-A2F8-6592-7C13-07EAF5CBBC3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001859" y="2649538"/>
            <a:ext cx="3594100" cy="352266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64666E-28C9-844E-91D8-ECA2F1E575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592866" y="2509480"/>
            <a:ext cx="3593592" cy="4571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B963A1-3810-7A40-8918-6D6D68B4A8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8001859" y="2509480"/>
            <a:ext cx="3593592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7788490C-B63E-8E46-A9C1-9CF865F7FA57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7DA4B3-27AC-8A64-FD5E-59AEAE0D8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4297616" y="2509480"/>
            <a:ext cx="3593592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59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ection Header – VMware Explore - Stay Connected">
    <p:bg>
      <p:bgPr>
        <a:gradFill>
          <a:gsLst>
            <a:gs pos="13000">
              <a:srgbClr val="0036A4"/>
            </a:gs>
            <a:gs pos="0">
              <a:srgbClr val="005BF8"/>
            </a:gs>
            <a:gs pos="39000">
              <a:srgbClr val="001559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2100082"/>
            <a:ext cx="593781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3429000"/>
            <a:ext cx="5937816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Text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20A83C12-6BEB-4E4C-9FB0-AA1FB4C661B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03896D6-28A5-851C-E9C2-96D1118460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88494" y="608194"/>
            <a:ext cx="2797916" cy="36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68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Two-content Layout – Highlight Text on Left, Text/Graphic on Right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64AC6E-1611-244C-BA28-696924BAB2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V="1">
            <a:off x="0" y="1552601"/>
            <a:ext cx="2894012" cy="54864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9531"/>
            <a:ext cx="2894013" cy="4572000"/>
          </a:xfrm>
          <a:solidFill>
            <a:srgbClr val="F4F8FA"/>
          </a:solidFill>
        </p:spPr>
        <p:txBody>
          <a:bodyPr vert="horz" lIns="274320" tIns="457200" rIns="457200" bIns="457200" rtlCol="0">
            <a:noAutofit/>
          </a:bodyPr>
          <a:lstStyle>
            <a:lvl1pPr>
              <a:defRPr lang="en-US" sz="1800" dirty="0">
                <a:solidFill>
                  <a:schemeClr val="accent2"/>
                </a:solidFill>
              </a:defRPr>
            </a:lvl1pPr>
            <a:lvl2pPr>
              <a:buClr>
                <a:schemeClr val="accent2"/>
              </a:buClr>
              <a:defRPr lang="en-US" sz="1600" dirty="0" smtClean="0">
                <a:solidFill>
                  <a:schemeClr val="accent2"/>
                </a:solidFill>
              </a:defRPr>
            </a:lvl2pPr>
            <a:lvl3pPr>
              <a:buClr>
                <a:schemeClr val="accent2"/>
              </a:buClr>
              <a:defRPr lang="en-US" sz="1400" dirty="0" smtClean="0">
                <a:solidFill>
                  <a:schemeClr val="accent2"/>
                </a:solidFill>
              </a:defRPr>
            </a:lvl3pPr>
            <a:lvl4pPr>
              <a:buClr>
                <a:schemeClr val="accent2"/>
              </a:buClr>
              <a:defRPr lang="en-US" sz="1200" dirty="0" smtClean="0">
                <a:solidFill>
                  <a:schemeClr val="accent2"/>
                </a:solidFill>
              </a:defRPr>
            </a:lvl4pPr>
            <a:lvl5pPr>
              <a:buClr>
                <a:schemeClr val="accent2"/>
              </a:buClr>
              <a:defRPr lang="en-US" sz="1200" dirty="0">
                <a:solidFill>
                  <a:schemeClr val="accent2"/>
                </a:solidFill>
              </a:defRPr>
            </a:lvl5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9531"/>
            <a:ext cx="8229600" cy="4572000"/>
          </a:xfrm>
        </p:spPr>
        <p:txBody>
          <a:bodyPr vert="horz" lIns="0" tIns="457200" rIns="0" bIns="0" rtlCol="0">
            <a:noAutofit/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>
                <a:solidFill>
                  <a:schemeClr val="tx1"/>
                </a:solidFill>
              </a:defRPr>
            </a:lvl3pPr>
            <a:lvl4pPr>
              <a:defRPr lang="en-US" dirty="0" smtClean="0">
                <a:solidFill>
                  <a:schemeClr val="tx1"/>
                </a:solidFill>
              </a:defRPr>
            </a:lvl4pPr>
            <a:lvl5pPr>
              <a:defRPr lang="en-US" dirty="0" smtClean="0">
                <a:solidFill>
                  <a:schemeClr val="tx1"/>
                </a:solidFill>
              </a:defRPr>
            </a:lvl5pPr>
            <a:lvl6pPr>
              <a:defRPr lang="en-US" dirty="0" smtClean="0">
                <a:solidFill>
                  <a:schemeClr val="tx1"/>
                </a:solidFill>
              </a:defRPr>
            </a:lvl6pPr>
            <a:lvl7pPr>
              <a:defRPr lang="en-US" dirty="0" smtClean="0">
                <a:solidFill>
                  <a:schemeClr val="tx1"/>
                </a:solidFill>
              </a:defRPr>
            </a:lvl7pPr>
            <a:lvl8pPr>
              <a:defRPr lang="en-US" dirty="0">
                <a:solidFill>
                  <a:schemeClr val="tx1"/>
                </a:solidFill>
              </a:defRPr>
            </a:lvl8pPr>
          </a:lstStyle>
          <a:p>
            <a:pPr lvl="0"/>
            <a:r>
              <a:rPr lang="en-US" dirty="0"/>
              <a:t>Click to add graph, diagram or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marL="1270000" lvl="5" indent="-117475"/>
            <a:r>
              <a:rPr lang="en-US" dirty="0"/>
              <a:t>Sixth level</a:t>
            </a:r>
          </a:p>
          <a:p>
            <a:pPr marL="1438275" lvl="6" indent="-117475"/>
            <a:r>
              <a:rPr lang="en-US" dirty="0"/>
              <a:t>Seventh level</a:t>
            </a:r>
          </a:p>
          <a:p>
            <a:pPr marL="1554163" lvl="7" indent="-115888">
              <a:lnSpc>
                <a:spcPct val="90000"/>
              </a:lnSpc>
            </a:pPr>
            <a:r>
              <a:rPr lang="en-US" dirty="0"/>
              <a:t>Ninth level</a:t>
            </a:r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1A93E906-C928-C345-B032-1F5C677FAEDD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64AC6E-1611-244C-BA28-696924BAB2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flipV="1">
            <a:off x="0" y="1552601"/>
            <a:ext cx="2894012" cy="54864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1A93E906-C928-C345-B032-1F5C677FAEDD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69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Two-content Layout – Highlight Text on Right, Text/Graphic on Left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A3FFB13-8625-D245-BD64-AAC7CCCB5B64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B60DB8-F067-969E-72B5-4E90025E5B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V="1">
            <a:off x="9294812" y="1552601"/>
            <a:ext cx="2894012" cy="54864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93DEE-AB9E-C81E-DF9C-D1BE09F22E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2" y="1609531"/>
            <a:ext cx="2894013" cy="4572000"/>
          </a:xfrm>
          <a:solidFill>
            <a:srgbClr val="F4F8FA"/>
          </a:solidFill>
        </p:spPr>
        <p:txBody>
          <a:bodyPr vert="horz" lIns="274320" tIns="457200" rIns="457200" bIns="457200" rtlCol="0">
            <a:noAutofit/>
          </a:bodyPr>
          <a:lstStyle>
            <a:lvl1pPr>
              <a:defRPr lang="en-US" sz="1800" dirty="0">
                <a:solidFill>
                  <a:schemeClr val="accent2"/>
                </a:solidFill>
              </a:defRPr>
            </a:lvl1pPr>
            <a:lvl2pPr>
              <a:buClr>
                <a:schemeClr val="accent2"/>
              </a:buClr>
              <a:defRPr lang="en-US" sz="1600" dirty="0" smtClean="0">
                <a:solidFill>
                  <a:schemeClr val="accent2"/>
                </a:solidFill>
              </a:defRPr>
            </a:lvl2pPr>
            <a:lvl3pPr>
              <a:buClr>
                <a:schemeClr val="accent2"/>
              </a:buClr>
              <a:defRPr lang="en-US" sz="1400" dirty="0" smtClean="0">
                <a:solidFill>
                  <a:schemeClr val="accent2"/>
                </a:solidFill>
              </a:defRPr>
            </a:lvl3pPr>
            <a:lvl4pPr>
              <a:buClr>
                <a:schemeClr val="accent2"/>
              </a:buClr>
              <a:defRPr lang="en-US" sz="1200" dirty="0" smtClean="0">
                <a:solidFill>
                  <a:schemeClr val="accent2"/>
                </a:solidFill>
              </a:defRPr>
            </a:lvl4pPr>
            <a:lvl5pPr>
              <a:buClr>
                <a:schemeClr val="accent2"/>
              </a:buClr>
              <a:defRPr lang="en-US" sz="1200" dirty="0">
                <a:solidFill>
                  <a:schemeClr val="accent2"/>
                </a:solidFill>
              </a:defRPr>
            </a:lvl5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10">
            <a:extLst>
              <a:ext uri="{FF2B5EF4-FFF2-40B4-BE49-F238E27FC236}">
                <a16:creationId xmlns:a16="http://schemas.microsoft.com/office/drawing/2014/main" id="{DC18C6BC-2416-B51C-F45A-9BCC874B47ED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0" y="1609531"/>
            <a:ext cx="8229600" cy="4572000"/>
          </a:xfrm>
        </p:spPr>
        <p:txBody>
          <a:bodyPr vert="horz" lIns="594360" tIns="457200" rIns="0" bIns="0" rtlCol="0">
            <a:noAutofit/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>
                <a:solidFill>
                  <a:schemeClr val="tx1"/>
                </a:solidFill>
              </a:defRPr>
            </a:lvl3pPr>
            <a:lvl4pPr>
              <a:defRPr lang="en-US" dirty="0" smtClean="0">
                <a:solidFill>
                  <a:schemeClr val="tx1"/>
                </a:solidFill>
              </a:defRPr>
            </a:lvl4pPr>
            <a:lvl5pPr>
              <a:defRPr lang="en-US" dirty="0" smtClean="0">
                <a:solidFill>
                  <a:schemeClr val="tx1"/>
                </a:solidFill>
              </a:defRPr>
            </a:lvl5pPr>
            <a:lvl6pPr>
              <a:defRPr lang="en-US" dirty="0" smtClean="0">
                <a:solidFill>
                  <a:schemeClr val="tx1"/>
                </a:solidFill>
              </a:defRPr>
            </a:lvl6pPr>
            <a:lvl7pPr>
              <a:defRPr lang="en-US" dirty="0" smtClean="0">
                <a:solidFill>
                  <a:schemeClr val="tx1"/>
                </a:solidFill>
              </a:defRPr>
            </a:lvl7pPr>
            <a:lvl8pPr>
              <a:defRPr lang="en-US" dirty="0">
                <a:solidFill>
                  <a:schemeClr val="tx1"/>
                </a:solidFill>
              </a:defRPr>
            </a:lvl8pPr>
          </a:lstStyle>
          <a:p>
            <a:pPr lvl="0"/>
            <a:r>
              <a:rPr lang="en-US" dirty="0"/>
              <a:t>Click to add graph, diagram or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marL="1270000" lvl="5" indent="-117475"/>
            <a:r>
              <a:rPr lang="en-US" dirty="0"/>
              <a:t>Sixth level</a:t>
            </a:r>
          </a:p>
          <a:p>
            <a:pPr marL="1438275" lvl="6" indent="-117475"/>
            <a:r>
              <a:rPr lang="en-US" dirty="0"/>
              <a:t>Seventh level</a:t>
            </a:r>
          </a:p>
          <a:p>
            <a:pPr marL="1554163" lvl="7" indent="-115888">
              <a:lnSpc>
                <a:spcPct val="90000"/>
              </a:lnSpc>
            </a:pPr>
            <a:r>
              <a:rPr lang="en-US" dirty="0"/>
              <a:t>Ninth level</a:t>
            </a:r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EA3FFB13-8625-D245-BD64-AAC7CCCB5B64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B60DB8-F067-969E-72B5-4E90025E5B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flipV="1">
            <a:off x="9294812" y="1552601"/>
            <a:ext cx="2894012" cy="54864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26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gram with Content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Diagram with Content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E2C737-3A4D-924A-88B5-FA4D5C8A07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V="1">
            <a:off x="8380072" y="1589923"/>
            <a:ext cx="3808754" cy="8261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600">
                <a:solidFill>
                  <a:schemeClr val="accent2"/>
                </a:solidFill>
              </a:defRPr>
            </a:lvl1pPr>
            <a:lvl2pPr>
              <a:buClr>
                <a:schemeClr val="accent2"/>
              </a:buClr>
              <a:defRPr sz="1400">
                <a:solidFill>
                  <a:schemeClr val="accent2"/>
                </a:solidFill>
              </a:defRPr>
            </a:lvl2pPr>
            <a:lvl3pPr>
              <a:buClr>
                <a:schemeClr val="accent2"/>
              </a:buClr>
              <a:defRPr sz="1200">
                <a:solidFill>
                  <a:schemeClr val="accent2"/>
                </a:solidFill>
              </a:defRPr>
            </a:lvl3pPr>
            <a:lvl4pPr>
              <a:buClr>
                <a:schemeClr val="accent2"/>
              </a:buClr>
              <a:defRPr sz="1100">
                <a:solidFill>
                  <a:schemeClr val="accent2"/>
                </a:solidFill>
              </a:defRPr>
            </a:lvl4pPr>
            <a:lvl5pPr>
              <a:buClr>
                <a:schemeClr val="accent2"/>
              </a:buClr>
              <a:defRPr sz="1100">
                <a:solidFill>
                  <a:schemeClr val="accent2"/>
                </a:solidFill>
              </a:defRPr>
            </a:lvl5pPr>
            <a:lvl6pPr>
              <a:buClr>
                <a:schemeClr val="accent2"/>
              </a:buClr>
              <a:defRPr sz="1100">
                <a:solidFill>
                  <a:schemeClr val="accent2"/>
                </a:solidFill>
              </a:defRPr>
            </a:lvl6pPr>
            <a:lvl7pPr>
              <a:buClr>
                <a:schemeClr val="accent2"/>
              </a:buClr>
              <a:defRPr sz="1100">
                <a:solidFill>
                  <a:schemeClr val="accent2"/>
                </a:solidFill>
              </a:defRPr>
            </a:lvl7pPr>
            <a:lvl8pPr>
              <a:buClr>
                <a:schemeClr val="accent2"/>
              </a:buClr>
              <a:defRPr sz="1100">
                <a:solidFill>
                  <a:schemeClr val="accent2"/>
                </a:solidFill>
              </a:defRPr>
            </a:lvl8pPr>
            <a:lvl9pPr>
              <a:buClr>
                <a:schemeClr val="accent2"/>
              </a:buClr>
              <a:defRPr sz="11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0D34A4A0-0C07-994F-9539-A07F4B06F184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" name="Content Placeholder 17">
            <a:extLst>
              <a:ext uri="{FF2B5EF4-FFF2-40B4-BE49-F238E27FC236}">
                <a16:creationId xmlns:a16="http://schemas.microsoft.com/office/drawing/2014/main" id="{C05F02B7-B99F-8424-E971-B7478FAB40D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608012" y="1600201"/>
            <a:ext cx="7398303" cy="4572000"/>
          </a:xfrm>
          <a:noFill/>
        </p:spPr>
        <p:txBody>
          <a:bodyPr vert="horz" lIns="594360" tIns="1371600" rIns="457200" bIns="457200" rtlCol="0">
            <a:noAutofit/>
          </a:bodyPr>
          <a:lstStyle>
            <a:lvl1pPr algn="ctr">
              <a:spcBef>
                <a:spcPts val="1200"/>
              </a:spcBef>
              <a:defRPr lang="en-US" sz="1100" dirty="0">
                <a:solidFill>
                  <a:schemeClr val="tx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NOTE: This is intended for a diagram only.</a:t>
            </a:r>
            <a:br>
              <a:rPr lang="en-US" dirty="0"/>
            </a:br>
            <a:r>
              <a:rPr lang="en-US" dirty="0"/>
              <a:t>Not recommended to add text here, as it’s not formatted for it.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E2C737-3A4D-924A-88B5-FA4D5C8A07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 flipV="1">
            <a:off x="8380072" y="1589923"/>
            <a:ext cx="3808754" cy="8261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0D34A4A0-0C07-994F-9539-A07F4B06F184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7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gram with Outcome,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Diagram with Outcome/Benefit Content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3200400" cy="298450"/>
          </a:xfrm>
        </p:spPr>
        <p:txBody>
          <a:bodyPr anchor="b"/>
          <a:lstStyle>
            <a:lvl1pPr>
              <a:defRPr sz="18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Outcome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3200400" cy="298450"/>
          </a:xfrm>
        </p:spPr>
        <p:txBody>
          <a:bodyPr anchor="b"/>
          <a:lstStyle>
            <a:lvl1pPr>
              <a:defRPr sz="18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Benefit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2520CB7B-27A1-0749-95BA-681D8A0535D2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" name="Content Placeholder 17">
            <a:extLst>
              <a:ext uri="{FF2B5EF4-FFF2-40B4-BE49-F238E27FC236}">
                <a16:creationId xmlns:a16="http://schemas.microsoft.com/office/drawing/2014/main" id="{81258617-CE72-E542-2E67-9B2874ED90B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608012" y="1600201"/>
            <a:ext cx="7398303" cy="4572000"/>
          </a:xfrm>
          <a:noFill/>
        </p:spPr>
        <p:txBody>
          <a:bodyPr vert="horz" lIns="594360" tIns="1371600" rIns="457200" bIns="457200" rtlCol="0">
            <a:noAutofit/>
          </a:bodyPr>
          <a:lstStyle>
            <a:lvl1pPr algn="ctr">
              <a:spcBef>
                <a:spcPts val="1200"/>
              </a:spcBef>
              <a:defRPr lang="en-US" sz="1100" dirty="0">
                <a:solidFill>
                  <a:schemeClr val="tx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NOTE: This is intended for a diagram only.</a:t>
            </a:r>
            <a:br>
              <a:rPr lang="en-US"/>
            </a:br>
            <a:r>
              <a:rPr lang="en-US"/>
              <a:t>Not recommended to add text here, as it’s not formatted for it.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D4D92B-574E-4F63-A5BA-8F7282B54C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89B473-DDE6-4450-A111-3761F341AA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ge number">
            <a:extLst>
              <a:ext uri="{FF2B5EF4-FFF2-40B4-BE49-F238E27FC236}">
                <a16:creationId xmlns:a16="http://schemas.microsoft.com/office/drawing/2014/main" id="{2520CB7B-27A1-0749-95BA-681D8A0535D2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08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1">
            <a:extLst>
              <a:ext uri="{FF2B5EF4-FFF2-40B4-BE49-F238E27FC236}">
                <a16:creationId xmlns:a16="http://schemas.microsoft.com/office/drawing/2014/main" id="{05E46EAA-9D16-0D47-AF18-92C449033D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9809" y="412751"/>
            <a:ext cx="11001004" cy="3810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Customer Success – add Company Name here</a:t>
            </a:r>
          </a:p>
        </p:txBody>
      </p:sp>
      <p:sp>
        <p:nvSpPr>
          <p:cNvPr id="52" name="Subtitle 2">
            <a:extLst>
              <a:ext uri="{FF2B5EF4-FFF2-40B4-BE49-F238E27FC236}">
                <a16:creationId xmlns:a16="http://schemas.microsoft.com/office/drawing/2014/main" id="{CEFD99AC-6466-F04E-8E45-7EEEEA01B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the highlighted business impact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4F46384-B6E3-0D43-924E-874DEC2344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609600" y="1552248"/>
            <a:ext cx="3471746" cy="0"/>
          </a:xfrm>
          <a:prstGeom prst="line">
            <a:avLst/>
          </a:prstGeom>
          <a:ln w="22225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ontent Placeholder 17">
            <a:extLst>
              <a:ext uri="{FF2B5EF4-FFF2-40B4-BE49-F238E27FC236}">
                <a16:creationId xmlns:a16="http://schemas.microsoft.com/office/drawing/2014/main" id="{767C0863-B9D1-344E-A978-CD49E9400F6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1901093"/>
            <a:ext cx="3201848" cy="1214595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lang="en-US" sz="1050" dirty="0">
                <a:solidFill>
                  <a:schemeClr val="tx1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lang="en-US" sz="10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3526770-8F35-FB4A-8638-521D0DA87F6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4412165" y="1552248"/>
            <a:ext cx="3471746" cy="0"/>
          </a:xfrm>
          <a:prstGeom prst="line">
            <a:avLst/>
          </a:prstGeom>
          <a:ln w="22225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ontent Placeholder 17">
            <a:extLst>
              <a:ext uri="{FF2B5EF4-FFF2-40B4-BE49-F238E27FC236}">
                <a16:creationId xmlns:a16="http://schemas.microsoft.com/office/drawing/2014/main" id="{A2B343CF-FF49-7E4F-A7C9-0593553254F3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414210" y="1901094"/>
            <a:ext cx="3201848" cy="122556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lang="en-US" sz="1050" dirty="0">
                <a:solidFill>
                  <a:schemeClr val="tx1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lang="en-US" sz="10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3C08A52-2522-8C40-B8B1-C98FEBB888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609600" y="3325372"/>
            <a:ext cx="3471746" cy="0"/>
          </a:xfrm>
          <a:prstGeom prst="line">
            <a:avLst/>
          </a:prstGeom>
          <a:ln w="22225">
            <a:solidFill>
              <a:schemeClr val="accent3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ontent Placeholder 17">
            <a:extLst>
              <a:ext uri="{FF2B5EF4-FFF2-40B4-BE49-F238E27FC236}">
                <a16:creationId xmlns:a16="http://schemas.microsoft.com/office/drawing/2014/main" id="{65BA7F3E-AD8D-A54C-B026-DAA8FC9C054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693430"/>
            <a:ext cx="3201848" cy="1110049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lang="en-US" sz="1050" dirty="0">
                <a:solidFill>
                  <a:schemeClr val="tx1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lang="en-US" sz="10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B57CCC6-06B1-7342-99B0-BC7C8FBE5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4412165" y="3325372"/>
            <a:ext cx="3471746" cy="0"/>
          </a:xfrm>
          <a:prstGeom prst="line">
            <a:avLst/>
          </a:prstGeom>
          <a:ln w="22225">
            <a:solidFill>
              <a:schemeClr val="accent3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ontent Placeholder 17">
            <a:extLst>
              <a:ext uri="{FF2B5EF4-FFF2-40B4-BE49-F238E27FC236}">
                <a16:creationId xmlns:a16="http://schemas.microsoft.com/office/drawing/2014/main" id="{3265790D-1104-8D4D-A8C6-F7A7E77F664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414210" y="3693430"/>
            <a:ext cx="3201848" cy="113235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lang="en-US" sz="1050" dirty="0">
                <a:solidFill>
                  <a:schemeClr val="tx1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defRPr lang="en-US" sz="1000" dirty="0">
                <a:solidFill>
                  <a:schemeClr val="tx1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3C87E7C-5ED2-214E-8A38-ED05177A65D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608739" y="5022214"/>
            <a:ext cx="3471746" cy="0"/>
          </a:xfrm>
          <a:prstGeom prst="line">
            <a:avLst/>
          </a:prstGeom>
          <a:ln w="22225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 Placeholder 6">
            <a:extLst>
              <a:ext uri="{FF2B5EF4-FFF2-40B4-BE49-F238E27FC236}">
                <a16:creationId xmlns:a16="http://schemas.microsoft.com/office/drawing/2014/main" id="{F0EFE66F-363C-804E-BABD-F54C3E33FD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3093" y="5327336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Product One</a:t>
            </a:r>
          </a:p>
        </p:txBody>
      </p:sp>
      <p:sp>
        <p:nvSpPr>
          <p:cNvPr id="57" name="Text Placeholder 6">
            <a:extLst>
              <a:ext uri="{FF2B5EF4-FFF2-40B4-BE49-F238E27FC236}">
                <a16:creationId xmlns:a16="http://schemas.microsoft.com/office/drawing/2014/main" id="{0166C751-50F5-8B4F-9A97-B83901E78B0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3093" y="5593624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Product Two</a:t>
            </a:r>
          </a:p>
        </p:txBody>
      </p:sp>
      <p:sp>
        <p:nvSpPr>
          <p:cNvPr id="58" name="Text Placeholder 6">
            <a:extLst>
              <a:ext uri="{FF2B5EF4-FFF2-40B4-BE49-F238E27FC236}">
                <a16:creationId xmlns:a16="http://schemas.microsoft.com/office/drawing/2014/main" id="{0D57825D-E522-644D-8F4A-0B77A7036E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093" y="5859911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Product Three</a:t>
            </a:r>
          </a:p>
        </p:txBody>
      </p:sp>
      <p:sp>
        <p:nvSpPr>
          <p:cNvPr id="61" name="Text Placeholder 6">
            <a:extLst>
              <a:ext uri="{FF2B5EF4-FFF2-40B4-BE49-F238E27FC236}">
                <a16:creationId xmlns:a16="http://schemas.microsoft.com/office/drawing/2014/main" id="{EBAAD5C6-0007-A84B-A2C2-FCC2F00B429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00790" y="5327336"/>
            <a:ext cx="3227148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Priority One</a:t>
            </a:r>
          </a:p>
        </p:txBody>
      </p:sp>
      <p:sp>
        <p:nvSpPr>
          <p:cNvPr id="62" name="Text Placeholder 6">
            <a:extLst>
              <a:ext uri="{FF2B5EF4-FFF2-40B4-BE49-F238E27FC236}">
                <a16:creationId xmlns:a16="http://schemas.microsoft.com/office/drawing/2014/main" id="{A8B7A6ED-D85B-2E4C-BCD6-D130232A3F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400790" y="5593624"/>
            <a:ext cx="3227148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Priority Two</a:t>
            </a:r>
          </a:p>
        </p:txBody>
      </p:sp>
      <p:sp>
        <p:nvSpPr>
          <p:cNvPr id="63" name="Text Placeholder 6">
            <a:extLst>
              <a:ext uri="{FF2B5EF4-FFF2-40B4-BE49-F238E27FC236}">
                <a16:creationId xmlns:a16="http://schemas.microsoft.com/office/drawing/2014/main" id="{C507BC1F-4225-8C48-9110-5D75D900FFC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400790" y="5859911"/>
            <a:ext cx="3227148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/>
              <a:t>Priority Three</a:t>
            </a:r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231A51E8-5046-A444-8DFA-A0B8E647C4F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207965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1E8E56D-8554-4E46-BBBC-E98827D1EE1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09465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Location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59903D24-0D11-174E-9765-B2914D00A88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09465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tx1"/>
                </a:solidFill>
              </a:defRPr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Industry</a:t>
            </a:r>
          </a:p>
        </p:txBody>
      </p:sp>
      <p:sp>
        <p:nvSpPr>
          <p:cNvPr id="42" name="Picture Placeholder 5">
            <a:extLst>
              <a:ext uri="{FF2B5EF4-FFF2-40B4-BE49-F238E27FC236}">
                <a16:creationId xmlns:a16="http://schemas.microsoft.com/office/drawing/2014/main" id="{2EDE5296-3D34-0C47-A404-38FF5A22C6D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515815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C7B1EDB8-ADF5-9C41-B4C4-26AA9C0B9D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515815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tx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3" name="page number">
            <a:extLst>
              <a:ext uri="{FF2B5EF4-FFF2-40B4-BE49-F238E27FC236}">
                <a16:creationId xmlns:a16="http://schemas.microsoft.com/office/drawing/2014/main" id="{CB20449E-0760-3743-8E7C-7D6BA7165F7F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CABBF0D-1BD1-F9E7-64FF-6B8D87E611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4412165" y="5022214"/>
            <a:ext cx="3471746" cy="0"/>
          </a:xfrm>
          <a:prstGeom prst="line">
            <a:avLst/>
          </a:prstGeom>
          <a:ln w="22225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906119E-8D41-BF4A-7D53-2FBB71F653C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08013" y="1552575"/>
            <a:ext cx="3201987" cy="219075"/>
          </a:xfrm>
        </p:spPr>
        <p:txBody>
          <a:bodyPr anchor="b" anchorCtr="0"/>
          <a:lstStyle>
            <a:lvl1pPr>
              <a:defRPr sz="1200" cap="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52D6E64-9DD1-43CD-C247-B83E374482F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411663" y="1552575"/>
            <a:ext cx="3201987" cy="219075"/>
          </a:xfrm>
        </p:spPr>
        <p:txBody>
          <a:bodyPr anchor="b" anchorCtr="0"/>
          <a:lstStyle>
            <a:lvl1pPr>
              <a:defRPr sz="1200" cap="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02A9C0F-4D4C-0EEC-0E20-65368D11774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08013" y="3338514"/>
            <a:ext cx="3201987" cy="219075"/>
          </a:xfrm>
        </p:spPr>
        <p:txBody>
          <a:bodyPr anchor="b" anchorCtr="0"/>
          <a:lstStyle>
            <a:lvl1pPr>
              <a:defRPr sz="1200" cap="all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DEF5052-BBAD-A22B-0D68-BBBFD706375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427538" y="3338514"/>
            <a:ext cx="3201987" cy="219075"/>
          </a:xfrm>
        </p:spPr>
        <p:txBody>
          <a:bodyPr anchor="b" anchorCtr="0"/>
          <a:lstStyle>
            <a:lvl1pPr>
              <a:defRPr sz="1200" cap="all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impact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FFF9CD2-0893-33FB-480A-506C7095C2F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08013" y="5022850"/>
            <a:ext cx="3200400" cy="227013"/>
          </a:xfrm>
        </p:spPr>
        <p:txBody>
          <a:bodyPr anchor="b" anchorCtr="0"/>
          <a:lstStyle>
            <a:lvl1pPr>
              <a:defRPr sz="1200" cap="all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products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2B49FE0-BA78-9DF9-AB7D-9F52651E93A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427538" y="5022850"/>
            <a:ext cx="3200400" cy="227013"/>
          </a:xfrm>
        </p:spPr>
        <p:txBody>
          <a:bodyPr anchor="b" anchorCtr="0"/>
          <a:lstStyle>
            <a:lvl1pPr>
              <a:defRPr sz="1200" cap="all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Strategic priorities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4F46384-B6E3-0D43-924E-874DEC2344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1552248"/>
            <a:ext cx="3471746" cy="0"/>
          </a:xfrm>
          <a:prstGeom prst="line">
            <a:avLst/>
          </a:prstGeom>
          <a:ln w="22225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3526770-8F35-FB4A-8638-521D0DA87F6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412165" y="1552248"/>
            <a:ext cx="3471746" cy="0"/>
          </a:xfrm>
          <a:prstGeom prst="line">
            <a:avLst/>
          </a:prstGeom>
          <a:ln w="22225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3C08A52-2522-8C40-B8B1-C98FEBB888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3325372"/>
            <a:ext cx="3471746" cy="0"/>
          </a:xfrm>
          <a:prstGeom prst="line">
            <a:avLst/>
          </a:prstGeom>
          <a:ln w="22225">
            <a:solidFill>
              <a:schemeClr val="accent3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B57CCC6-06B1-7342-99B0-BC7C8FBE5E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412165" y="3325372"/>
            <a:ext cx="3471746" cy="0"/>
          </a:xfrm>
          <a:prstGeom prst="line">
            <a:avLst/>
          </a:prstGeom>
          <a:ln w="22225">
            <a:solidFill>
              <a:schemeClr val="accent3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3C87E7C-5ED2-214E-8A38-ED05177A65D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08739" y="5022214"/>
            <a:ext cx="3471746" cy="0"/>
          </a:xfrm>
          <a:prstGeom prst="line">
            <a:avLst/>
          </a:prstGeom>
          <a:ln w="22225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page number">
            <a:extLst>
              <a:ext uri="{FF2B5EF4-FFF2-40B4-BE49-F238E27FC236}">
                <a16:creationId xmlns:a16="http://schemas.microsoft.com/office/drawing/2014/main" id="{CB20449E-0760-3743-8E7C-7D6BA7165F7F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CABBF0D-1BD1-F9E7-64FF-6B8D87E611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412165" y="5022214"/>
            <a:ext cx="3471746" cy="0"/>
          </a:xfrm>
          <a:prstGeom prst="line">
            <a:avLst/>
          </a:prstGeom>
          <a:ln w="22225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219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Three Icon Placeholders with Text Descriptions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3C9F48F-8CFB-DD45-AE7E-6A5DE26F95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88103" y="2419650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Click to add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04DBEFEC-821B-4F4E-8D5E-E6843BF1A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08612" y="2419650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 here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 here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0545A424-E307-E14F-A89B-1A531D114F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609012" y="2419650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6122FC91-666D-7A42-9D21-9800CF4E3706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1C210DC-5DBB-4F0D-875F-CD8AAAB938C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FECF9D0-D7A8-43DD-B38D-E1090C0B32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46F04B0-7860-407F-85B7-42E38FAFE3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page number">
            <a:extLst>
              <a:ext uri="{FF2B5EF4-FFF2-40B4-BE49-F238E27FC236}">
                <a16:creationId xmlns:a16="http://schemas.microsoft.com/office/drawing/2014/main" id="{6122FC91-666D-7A42-9D21-9800CF4E3706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02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Four Icon Placeholders with Text Descriptions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372EA9D9-DD59-0A4A-94D5-AC136E79CD7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73703" y="2425093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7F1E977-D1E8-7040-8576-578BD8CB842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00597" y="2425093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6B608689-50E6-784F-8AFD-D13D124BAA5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72120" y="2425093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90217BC-3881-DF41-A8F3-900AF04F1B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38248" y="2425093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5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1D45AB97-9B77-2244-B7BA-E18EA4CD43EA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85441A7-EBA5-4ABB-8D29-CE4338F0F9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5D908EF-1F96-4808-A8DB-F55AB9E8E4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670C03F-6336-45E3-A9F4-0CD130D80D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019BB56-AE7C-42CA-A8FF-432F4F176B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1D45AB97-9B77-2244-B7BA-E18EA4CD43EA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959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Five Icon Placeholders with Text Descriptions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AE3C6552-FD35-F64A-AB25-15819DA5EE2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20549" y="242888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C54AA791-D396-204E-9DF4-50E16614DD7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10473" y="242888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6390E06-1436-004E-875E-AAE40E05D7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412658" y="242888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D673B6CF-B10C-8742-A91F-672EAD5163E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77080" y="242888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282873"/>
            <a:ext cx="1894336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noFill/>
          <a:ln w="38100">
            <a:solidFill>
              <a:srgbClr val="53565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FF3DA55F-C9CF-8945-A9DE-F606579BFE2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80612" y="242888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bg2">
                    <a:lumMod val="25000"/>
                  </a:schemeClr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/>
              <a:t>add icon</a:t>
            </a:r>
            <a:br>
              <a:rPr lang="en-US"/>
            </a:br>
            <a:r>
              <a:rPr lang="en-US"/>
              <a:t>or text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bg2">
                    <a:lumMod val="25000"/>
                  </a:schemeClr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6D94DD40-25D8-6A48-98B5-B2B0FB64FDAB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1FDF9D3-5B68-4A75-97BF-2C5113CFAA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551C90A-573F-4E4A-9359-5C7B0F546B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F79E162-3D8F-4829-A4AD-02A03597B1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26B9B36-08E7-4664-970C-13123F24C7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EAB1992-E472-4489-8A4E-A8FE45DE1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noFill/>
          <a:ln w="38100">
            <a:solidFill>
              <a:srgbClr val="53565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6" name="page number">
            <a:extLst>
              <a:ext uri="{FF2B5EF4-FFF2-40B4-BE49-F238E27FC236}">
                <a16:creationId xmlns:a16="http://schemas.microsoft.com/office/drawing/2014/main" id="{6D94DD40-25D8-6A48-98B5-B2B0FB64FDA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59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Numbere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2EE46A-2B6A-D0CE-D67A-E39C4516F8BB}"/>
              </a:ext>
            </a:extLst>
          </p:cNvPr>
          <p:cNvSpPr/>
          <p:nvPr/>
        </p:nvSpPr>
        <p:spPr>
          <a:xfrm>
            <a:off x="2894013" y="2529075"/>
            <a:ext cx="1828800" cy="2871263"/>
          </a:xfrm>
          <a:prstGeom prst="rect">
            <a:avLst/>
          </a:prstGeom>
          <a:solidFill>
            <a:srgbClr val="F4F8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C9EA80-9EA8-343E-F517-1CAD885879D6}"/>
              </a:ext>
            </a:extLst>
          </p:cNvPr>
          <p:cNvSpPr/>
          <p:nvPr/>
        </p:nvSpPr>
        <p:spPr>
          <a:xfrm>
            <a:off x="5185093" y="2529075"/>
            <a:ext cx="1828800" cy="2871263"/>
          </a:xfrm>
          <a:prstGeom prst="rect">
            <a:avLst/>
          </a:prstGeom>
          <a:solidFill>
            <a:srgbClr val="F4F8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D23D95-E4CC-0B03-48A9-0EC81B2368E5}"/>
              </a:ext>
            </a:extLst>
          </p:cNvPr>
          <p:cNvSpPr/>
          <p:nvPr/>
        </p:nvSpPr>
        <p:spPr>
          <a:xfrm>
            <a:off x="7470001" y="2529075"/>
            <a:ext cx="1828800" cy="2871263"/>
          </a:xfrm>
          <a:prstGeom prst="rect">
            <a:avLst/>
          </a:prstGeom>
          <a:solidFill>
            <a:srgbClr val="F4F8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37E5D6-04BF-01BC-A221-0F1D603C51D8}"/>
              </a:ext>
            </a:extLst>
          </p:cNvPr>
          <p:cNvSpPr/>
          <p:nvPr/>
        </p:nvSpPr>
        <p:spPr>
          <a:xfrm>
            <a:off x="9752013" y="2529075"/>
            <a:ext cx="1828800" cy="2871263"/>
          </a:xfrm>
          <a:prstGeom prst="rect">
            <a:avLst/>
          </a:prstGeom>
          <a:solidFill>
            <a:srgbClr val="F4F8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5142366-F01F-D56A-11BB-7D669E9AD2B4}"/>
              </a:ext>
            </a:extLst>
          </p:cNvPr>
          <p:cNvSpPr/>
          <p:nvPr/>
        </p:nvSpPr>
        <p:spPr>
          <a:xfrm>
            <a:off x="610851" y="2529075"/>
            <a:ext cx="1828800" cy="2871263"/>
          </a:xfrm>
          <a:prstGeom prst="rect">
            <a:avLst/>
          </a:prstGeom>
          <a:solidFill>
            <a:srgbClr val="F4F8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Five Column Text with Number Icons Click to Add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82EA033-41AE-6148-A260-889FF59E41C9}"/>
              </a:ext>
            </a:extLst>
          </p:cNvPr>
          <p:cNvCxnSpPr/>
          <p:nvPr/>
        </p:nvCxnSpPr>
        <p:spPr bwMode="gray">
          <a:xfrm>
            <a:off x="610850" y="2512464"/>
            <a:ext cx="1828800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1" y="2529075"/>
            <a:ext cx="1828800" cy="2871263"/>
          </a:xfrm>
          <a:noFill/>
          <a:ln>
            <a:noFill/>
          </a:ln>
        </p:spPr>
        <p:txBody>
          <a:bodyPr lIns="182880" tIns="548640" rIns="182880" bIns="182880"/>
          <a:lstStyle>
            <a:lvl1pPr algn="ctr">
              <a:lnSpc>
                <a:spcPct val="90000"/>
              </a:lnSpc>
              <a:spcBef>
                <a:spcPts val="600"/>
              </a:spcBef>
              <a:buNone/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2FF207-1B75-1940-91E1-2692254C727F}"/>
              </a:ext>
            </a:extLst>
          </p:cNvPr>
          <p:cNvCxnSpPr/>
          <p:nvPr/>
        </p:nvCxnSpPr>
        <p:spPr bwMode="gray">
          <a:xfrm>
            <a:off x="2894013" y="2512464"/>
            <a:ext cx="1828800" cy="0"/>
          </a:xfrm>
          <a:prstGeom prst="line">
            <a:avLst/>
          </a:prstGeom>
          <a:ln w="25400">
            <a:solidFill>
              <a:schemeClr val="accent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94013" y="2529075"/>
            <a:ext cx="1828800" cy="2871263"/>
          </a:xfrm>
          <a:noFill/>
          <a:ln>
            <a:noFill/>
          </a:ln>
        </p:spPr>
        <p:txBody>
          <a:bodyPr lIns="182880" tIns="548640" rIns="182880" bIns="182880"/>
          <a:lstStyle>
            <a:lvl1pPr algn="ctr">
              <a:lnSpc>
                <a:spcPct val="9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3341DC-DE80-5E4C-A4C9-C984D7074760}"/>
              </a:ext>
            </a:extLst>
          </p:cNvPr>
          <p:cNvCxnSpPr/>
          <p:nvPr/>
        </p:nvCxnSpPr>
        <p:spPr bwMode="gray">
          <a:xfrm>
            <a:off x="5185093" y="2512464"/>
            <a:ext cx="1828800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5093" y="2529075"/>
            <a:ext cx="1828800" cy="2871263"/>
          </a:xfrm>
          <a:noFill/>
          <a:ln>
            <a:noFill/>
          </a:ln>
        </p:spPr>
        <p:txBody>
          <a:bodyPr lIns="182880" tIns="548640" rIns="182880" bIns="182880"/>
          <a:lstStyle>
            <a:lvl1pPr algn="ctr">
              <a:lnSpc>
                <a:spcPct val="90000"/>
              </a:lnSpc>
              <a:spcBef>
                <a:spcPts val="600"/>
              </a:spcBef>
              <a:buNone/>
              <a:defRPr sz="2000">
                <a:solidFill>
                  <a:schemeClr val="accent2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28E238A-DE09-DD4F-A6F3-2F244E7301C3}"/>
              </a:ext>
            </a:extLst>
          </p:cNvPr>
          <p:cNvCxnSpPr/>
          <p:nvPr/>
        </p:nvCxnSpPr>
        <p:spPr bwMode="gray">
          <a:xfrm>
            <a:off x="7470001" y="2512464"/>
            <a:ext cx="1828800" cy="0"/>
          </a:xfrm>
          <a:prstGeom prst="line">
            <a:avLst/>
          </a:prstGeom>
          <a:ln w="25400">
            <a:solidFill>
              <a:schemeClr val="accent5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2529075"/>
            <a:ext cx="1828800" cy="2871263"/>
          </a:xfrm>
          <a:noFill/>
          <a:ln>
            <a:noFill/>
          </a:ln>
        </p:spPr>
        <p:txBody>
          <a:bodyPr lIns="182880" tIns="548640" rIns="182880" bIns="182880"/>
          <a:lstStyle>
            <a:lvl1pPr algn="ctr">
              <a:lnSpc>
                <a:spcPct val="90000"/>
              </a:lnSpc>
              <a:spcBef>
                <a:spcPts val="600"/>
              </a:spcBef>
              <a:buNone/>
              <a:defRPr sz="2000">
                <a:solidFill>
                  <a:schemeClr val="accent5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8B64954-CA3A-494E-B70D-3405C9F592D8}"/>
              </a:ext>
            </a:extLst>
          </p:cNvPr>
          <p:cNvCxnSpPr/>
          <p:nvPr/>
        </p:nvCxnSpPr>
        <p:spPr bwMode="gray">
          <a:xfrm>
            <a:off x="9752013" y="2512464"/>
            <a:ext cx="1828800" cy="0"/>
          </a:xfrm>
          <a:prstGeom prst="line">
            <a:avLst/>
          </a:prstGeom>
          <a:ln w="25400">
            <a:solidFill>
              <a:srgbClr val="53565A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2529075"/>
            <a:ext cx="1828800" cy="2871263"/>
          </a:xfrm>
          <a:noFill/>
          <a:ln>
            <a:noFill/>
          </a:ln>
        </p:spPr>
        <p:txBody>
          <a:bodyPr lIns="182880" tIns="548640" rIns="182880" bIns="182880"/>
          <a:lstStyle>
            <a:lvl1pPr algn="ctr">
              <a:lnSpc>
                <a:spcPct val="90000"/>
              </a:lnSpc>
              <a:spcBef>
                <a:spcPts val="600"/>
              </a:spcBef>
              <a:buNone/>
              <a:defRPr sz="2000">
                <a:solidFill>
                  <a:schemeClr val="bg2">
                    <a:lumMod val="25000"/>
                  </a:schemeClr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23" name="page number">
            <a:extLst>
              <a:ext uri="{FF2B5EF4-FFF2-40B4-BE49-F238E27FC236}">
                <a16:creationId xmlns:a16="http://schemas.microsoft.com/office/drawing/2014/main" id="{778B9E91-325F-BB46-BB33-20219DF70C9B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FF6B89BA-DE17-014A-9ED8-790359ADE9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1131007" y="211822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1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09A2D8-18F0-8A47-BD8C-DD1AF0B615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3414170" y="211822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dirty="0">
                <a:solidFill>
                  <a:schemeClr val="accent3"/>
                </a:solidFill>
              </a:rPr>
              <a:t>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B0E1473-AF0F-7C48-8FAF-3848C1B61D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5705250" y="211822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4E1A06A-E5D9-064B-85F4-74B463C7BD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7990158" y="211822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accent5"/>
                </a:solidFill>
              </a:rPr>
              <a:t>4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7824627-50AB-F94E-9519-EADC5841F8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 bwMode="gray">
          <a:xfrm>
            <a:off x="10272170" y="211822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rgbClr val="53565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5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52EE46A-2B6A-D0CE-D67A-E39C4516F8BB}"/>
              </a:ext>
            </a:extLst>
          </p:cNvPr>
          <p:cNvSpPr/>
          <p:nvPr userDrawn="1"/>
        </p:nvSpPr>
        <p:spPr>
          <a:xfrm>
            <a:off x="2894013" y="2529075"/>
            <a:ext cx="1828800" cy="2871263"/>
          </a:xfrm>
          <a:prstGeom prst="rect">
            <a:avLst/>
          </a:prstGeom>
          <a:solidFill>
            <a:srgbClr val="F4F8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DC9EA80-9EA8-343E-F517-1CAD885879D6}"/>
              </a:ext>
            </a:extLst>
          </p:cNvPr>
          <p:cNvSpPr/>
          <p:nvPr userDrawn="1"/>
        </p:nvSpPr>
        <p:spPr>
          <a:xfrm>
            <a:off x="5185093" y="2529075"/>
            <a:ext cx="1828800" cy="2871263"/>
          </a:xfrm>
          <a:prstGeom prst="rect">
            <a:avLst/>
          </a:prstGeom>
          <a:solidFill>
            <a:srgbClr val="F4F8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8D23D95-E4CC-0B03-48A9-0EC81B2368E5}"/>
              </a:ext>
            </a:extLst>
          </p:cNvPr>
          <p:cNvSpPr/>
          <p:nvPr userDrawn="1"/>
        </p:nvSpPr>
        <p:spPr>
          <a:xfrm>
            <a:off x="7470001" y="2529075"/>
            <a:ext cx="1828800" cy="2871263"/>
          </a:xfrm>
          <a:prstGeom prst="rect">
            <a:avLst/>
          </a:prstGeom>
          <a:solidFill>
            <a:srgbClr val="F4F8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737E5D6-04BF-01BC-A221-0F1D603C51D8}"/>
              </a:ext>
            </a:extLst>
          </p:cNvPr>
          <p:cNvSpPr/>
          <p:nvPr userDrawn="1"/>
        </p:nvSpPr>
        <p:spPr>
          <a:xfrm>
            <a:off x="9752013" y="2529075"/>
            <a:ext cx="1828800" cy="2871263"/>
          </a:xfrm>
          <a:prstGeom prst="rect">
            <a:avLst/>
          </a:prstGeom>
          <a:solidFill>
            <a:srgbClr val="F4F8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5142366-F01F-D56A-11BB-7D669E9AD2B4}"/>
              </a:ext>
            </a:extLst>
          </p:cNvPr>
          <p:cNvSpPr/>
          <p:nvPr userDrawn="1"/>
        </p:nvSpPr>
        <p:spPr>
          <a:xfrm>
            <a:off x="610851" y="2529075"/>
            <a:ext cx="1828800" cy="2871263"/>
          </a:xfrm>
          <a:prstGeom prst="rect">
            <a:avLst/>
          </a:prstGeom>
          <a:solidFill>
            <a:srgbClr val="F4F8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82EA033-41AE-6148-A260-889FF59E41C9}"/>
              </a:ext>
            </a:extLst>
          </p:cNvPr>
          <p:cNvCxnSpPr/>
          <p:nvPr userDrawn="1"/>
        </p:nvCxnSpPr>
        <p:spPr bwMode="gray">
          <a:xfrm>
            <a:off x="610850" y="2512464"/>
            <a:ext cx="1828800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62FF207-1B75-1940-91E1-2692254C727F}"/>
              </a:ext>
            </a:extLst>
          </p:cNvPr>
          <p:cNvCxnSpPr/>
          <p:nvPr userDrawn="1"/>
        </p:nvCxnSpPr>
        <p:spPr bwMode="gray">
          <a:xfrm>
            <a:off x="2894013" y="2512464"/>
            <a:ext cx="1828800" cy="0"/>
          </a:xfrm>
          <a:prstGeom prst="line">
            <a:avLst/>
          </a:prstGeom>
          <a:ln w="25400">
            <a:solidFill>
              <a:schemeClr val="accent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03341DC-DE80-5E4C-A4C9-C984D7074760}"/>
              </a:ext>
            </a:extLst>
          </p:cNvPr>
          <p:cNvCxnSpPr/>
          <p:nvPr userDrawn="1"/>
        </p:nvCxnSpPr>
        <p:spPr bwMode="gray">
          <a:xfrm>
            <a:off x="5185093" y="2512464"/>
            <a:ext cx="1828800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28E238A-DE09-DD4F-A6F3-2F244E7301C3}"/>
              </a:ext>
            </a:extLst>
          </p:cNvPr>
          <p:cNvCxnSpPr/>
          <p:nvPr userDrawn="1"/>
        </p:nvCxnSpPr>
        <p:spPr bwMode="gray">
          <a:xfrm>
            <a:off x="7470001" y="2512464"/>
            <a:ext cx="1828800" cy="0"/>
          </a:xfrm>
          <a:prstGeom prst="line">
            <a:avLst/>
          </a:prstGeom>
          <a:ln w="25400">
            <a:solidFill>
              <a:schemeClr val="accent5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8B64954-CA3A-494E-B70D-3405C9F592D8}"/>
              </a:ext>
            </a:extLst>
          </p:cNvPr>
          <p:cNvCxnSpPr/>
          <p:nvPr userDrawn="1"/>
        </p:nvCxnSpPr>
        <p:spPr bwMode="gray">
          <a:xfrm>
            <a:off x="9752013" y="2512464"/>
            <a:ext cx="1828800" cy="0"/>
          </a:xfrm>
          <a:prstGeom prst="line">
            <a:avLst/>
          </a:prstGeom>
          <a:ln w="25400">
            <a:solidFill>
              <a:srgbClr val="53565A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page number">
            <a:extLst>
              <a:ext uri="{FF2B5EF4-FFF2-40B4-BE49-F238E27FC236}">
                <a16:creationId xmlns:a16="http://schemas.microsoft.com/office/drawing/2014/main" id="{778B9E91-325F-BB46-BB33-20219DF70C9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FF6B89BA-DE17-014A-9ED8-790359ADE9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1131007" y="211822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1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609A2D8-18F0-8A47-BD8C-DD1AF0B615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3414170" y="211822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dirty="0">
                <a:solidFill>
                  <a:schemeClr val="accent3"/>
                </a:solidFill>
              </a:rPr>
              <a:t>2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5B0E1473-AF0F-7C48-8FAF-3848C1B61D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5705250" y="211822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4E1A06A-E5D9-064B-85F4-74B463C7BD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7990158" y="211822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accent5"/>
                </a:solidFill>
              </a:rPr>
              <a:t>4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7824627-50AB-F94E-9519-EADC5841F8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 bwMode="gray">
          <a:xfrm>
            <a:off x="10272170" y="211822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rgbClr val="53565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54582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Sample Chart Layout for Text – Click to Add a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5" name="Text Placeholder 3" descr="Row 1 label">
            <a:extLst>
              <a:ext uri="{FF2B5EF4-FFF2-40B4-BE49-F238E27FC236}">
                <a16:creationId xmlns:a16="http://schemas.microsoft.com/office/drawing/2014/main" id="{7077ED63-7149-B64F-804C-21E2E59DF7D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71464" y="1546789"/>
            <a:ext cx="574570" cy="439174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 descr="Row 1 text box is a long horizontal box the width of the slide acting as a header. ">
            <a:extLst>
              <a:ext uri="{FF2B5EF4-FFF2-40B4-BE49-F238E27FC236}">
                <a16:creationId xmlns:a16="http://schemas.microsoft.com/office/drawing/2014/main" id="{03CB2304-DD0F-674C-91F7-863CDF3757F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34040" y="1561701"/>
            <a:ext cx="10630969" cy="429469"/>
          </a:xfrm>
          <a:solidFill>
            <a:srgbClr val="F4F8FA"/>
          </a:solidFill>
          <a:ln w="12700">
            <a:solidFill>
              <a:schemeClr val="accent3">
                <a:alpha val="25000"/>
              </a:schemeClr>
            </a:solidFill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3" descr="Row 2 label; this row shows 4 content boxes labeled A through D, each is a different color and holds text.">
            <a:extLst>
              <a:ext uri="{FF2B5EF4-FFF2-40B4-BE49-F238E27FC236}">
                <a16:creationId xmlns:a16="http://schemas.microsoft.com/office/drawing/2014/main" id="{3E62FD32-E978-1A49-AA98-60CD14AE003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5750" y="3304775"/>
            <a:ext cx="560283" cy="658026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E322B01-8AA4-6B48-98B8-90F64F16E3E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 bwMode="gray">
          <a:xfrm>
            <a:off x="1093076" y="2680138"/>
            <a:ext cx="2459421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3" descr="Row 2, box 1: text in plum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02407" y="2699834"/>
            <a:ext cx="2459421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8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5C97932-042E-C845-9300-586CA61AB8C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 bwMode="gray">
          <a:xfrm>
            <a:off x="3805092" y="2680138"/>
            <a:ext cx="2459421" cy="0"/>
          </a:xfrm>
          <a:prstGeom prst="line">
            <a:avLst/>
          </a:prstGeom>
          <a:ln w="25400">
            <a:solidFill>
              <a:schemeClr val="accent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3" descr="Row 2, box 3: text in indigo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16081" y="2699834"/>
            <a:ext cx="2459421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3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AEFB321-2C32-7945-A5C9-A9F00AE588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 bwMode="gray">
          <a:xfrm>
            <a:off x="6517108" y="2680138"/>
            <a:ext cx="2459421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3" descr="Row 2, box 2: text in ocean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29755" y="2699834"/>
            <a:ext cx="2459421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800">
                <a:solidFill>
                  <a:schemeClr val="accent2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68A42CD-A1AD-9149-80A3-4BFE5D75E3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 bwMode="gray">
          <a:xfrm>
            <a:off x="9229123" y="2680138"/>
            <a:ext cx="2459421" cy="0"/>
          </a:xfrm>
          <a:prstGeom prst="line">
            <a:avLst/>
          </a:prstGeom>
          <a:ln w="25400">
            <a:solidFill>
              <a:schemeClr val="accent5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 descr="Row 2, box 4: text in dark green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43428" y="2699834"/>
            <a:ext cx="2459421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800">
                <a:solidFill>
                  <a:schemeClr val="accent5"/>
                </a:solidFill>
              </a:defRPr>
            </a:lvl1pPr>
            <a:lvl2pPr marL="285750" indent="-28575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marL="0" lvl="1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90000"/>
              <a:buFont typeface="Open Sans" panose="020B0606030504020204" pitchFamily="34" charset="0"/>
              <a:buChar char="​"/>
            </a:pPr>
            <a:r>
              <a:rPr lang="en-US" dirty="0"/>
              <a:t>Second level</a:t>
            </a:r>
          </a:p>
        </p:txBody>
      </p:sp>
      <p:sp>
        <p:nvSpPr>
          <p:cNvPr id="37" name="Text Placeholder 3" descr="Row 3 label: this row shows six, small content boxes in a horiztonal row">
            <a:extLst>
              <a:ext uri="{FF2B5EF4-FFF2-40B4-BE49-F238E27FC236}">
                <a16:creationId xmlns:a16="http://schemas.microsoft.com/office/drawing/2014/main" id="{EF286E42-C44A-274D-B9C1-D21F1AD1DEB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00038" y="5065521"/>
            <a:ext cx="545995" cy="658026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3" descr="Row 3, text box 1">
            <a:extLst>
              <a:ext uri="{FF2B5EF4-FFF2-40B4-BE49-F238E27FC236}">
                <a16:creationId xmlns:a16="http://schemas.microsoft.com/office/drawing/2014/main" id="{828E38C7-4E21-F24B-B372-9632EC441D7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15051" y="4956561"/>
            <a:ext cx="1713607" cy="915157"/>
          </a:xfrm>
          <a:solidFill>
            <a:srgbClr val="F4F8FA"/>
          </a:solidFill>
          <a:ln w="12700">
            <a:solidFill>
              <a:schemeClr val="accent3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Text Placeholder 3" descr="Row 3, text box 2">
            <a:extLst>
              <a:ext uri="{FF2B5EF4-FFF2-40B4-BE49-F238E27FC236}">
                <a16:creationId xmlns:a16="http://schemas.microsoft.com/office/drawing/2014/main" id="{8B2FDC15-7948-0244-83E4-0CDCDBC619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86312" y="4956561"/>
            <a:ext cx="1713607" cy="915157"/>
          </a:xfrm>
          <a:solidFill>
            <a:srgbClr val="F4F8FA"/>
          </a:solidFill>
          <a:ln w="12700">
            <a:solidFill>
              <a:schemeClr val="accent3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Placeholder 3" descr="Row 3, text box 3">
            <a:extLst>
              <a:ext uri="{FF2B5EF4-FFF2-40B4-BE49-F238E27FC236}">
                <a16:creationId xmlns:a16="http://schemas.microsoft.com/office/drawing/2014/main" id="{E4B34A83-BA8A-6844-8A56-BBD517A5B6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57573" y="4956561"/>
            <a:ext cx="1713607" cy="915157"/>
          </a:xfrm>
          <a:solidFill>
            <a:srgbClr val="F4F8FA"/>
          </a:solidFill>
          <a:ln w="12700">
            <a:solidFill>
              <a:schemeClr val="accent3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7" name="Text Placeholder 3" descr="Row 3, text box 4">
            <a:extLst>
              <a:ext uri="{FF2B5EF4-FFF2-40B4-BE49-F238E27FC236}">
                <a16:creationId xmlns:a16="http://schemas.microsoft.com/office/drawing/2014/main" id="{532716FA-3DC7-AF41-8C5F-F9D040A4393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28834" y="4956561"/>
            <a:ext cx="1713607" cy="915157"/>
          </a:xfrm>
          <a:solidFill>
            <a:srgbClr val="F4F8FA"/>
          </a:solidFill>
          <a:ln w="12700">
            <a:solidFill>
              <a:schemeClr val="accent3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1" name="Text Placeholder 3" descr="Row 3, text box 5">
            <a:extLst>
              <a:ext uri="{FF2B5EF4-FFF2-40B4-BE49-F238E27FC236}">
                <a16:creationId xmlns:a16="http://schemas.microsoft.com/office/drawing/2014/main" id="{6EA6D41F-30CE-1443-9F1F-896A2907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00095" y="4956561"/>
            <a:ext cx="1713607" cy="915157"/>
          </a:xfrm>
          <a:solidFill>
            <a:srgbClr val="F4F8FA"/>
          </a:solidFill>
          <a:ln w="12700">
            <a:solidFill>
              <a:schemeClr val="accent3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3" name="Text Placeholder 3" descr="Row 3, text box 6">
            <a:extLst>
              <a:ext uri="{FF2B5EF4-FFF2-40B4-BE49-F238E27FC236}">
                <a16:creationId xmlns:a16="http://schemas.microsoft.com/office/drawing/2014/main" id="{62388AAB-5BA2-4747-B0D0-B11DA919512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71354" y="4956561"/>
            <a:ext cx="1713607" cy="915157"/>
          </a:xfrm>
          <a:solidFill>
            <a:srgbClr val="F4F8FA"/>
          </a:solidFill>
          <a:ln w="12700">
            <a:solidFill>
              <a:schemeClr val="accent3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D09494D0-773E-A04D-BC5F-65AA87B8246F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E322B01-8AA4-6B48-98B8-90F64F16E3E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 bwMode="gray">
          <a:xfrm>
            <a:off x="1093076" y="2680138"/>
            <a:ext cx="2459421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5C97932-042E-C845-9300-586CA61AB8C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 bwMode="gray">
          <a:xfrm>
            <a:off x="3805092" y="2680138"/>
            <a:ext cx="2459421" cy="0"/>
          </a:xfrm>
          <a:prstGeom prst="line">
            <a:avLst/>
          </a:prstGeom>
          <a:ln w="25400">
            <a:solidFill>
              <a:schemeClr val="accent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AEFB321-2C32-7945-A5C9-A9F00AE588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 bwMode="gray">
          <a:xfrm>
            <a:off x="6517108" y="2680138"/>
            <a:ext cx="2459421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68A42CD-A1AD-9149-80A3-4BFE5D75E3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 bwMode="gray">
          <a:xfrm>
            <a:off x="9229123" y="2680138"/>
            <a:ext cx="2459421" cy="0"/>
          </a:xfrm>
          <a:prstGeom prst="line">
            <a:avLst/>
          </a:prstGeom>
          <a:ln w="25400">
            <a:solidFill>
              <a:schemeClr val="accent5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page number">
            <a:extLst>
              <a:ext uri="{FF2B5EF4-FFF2-40B4-BE49-F238E27FC236}">
                <a16:creationId xmlns:a16="http://schemas.microsoft.com/office/drawing/2014/main" id="{D09494D0-773E-A04D-BC5F-65AA87B8246F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928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page number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5" name="page number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CCD82C-92EF-52E3-6D43-409D112BB96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9600" y="1267608"/>
            <a:ext cx="1939925" cy="1969770"/>
          </a:xfrm>
        </p:spPr>
        <p:txBody>
          <a:bodyPr>
            <a:spAutoFit/>
          </a:bodyPr>
          <a:lstStyle>
            <a:lvl1pPr>
              <a:defRPr sz="32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48148D-4A41-A447-0432-B69E69A9435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894013" y="1267608"/>
            <a:ext cx="7335837" cy="4337050"/>
          </a:xfrm>
        </p:spPr>
        <p:txBody>
          <a:bodyPr/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 sz="2800"/>
            </a:lvl1pPr>
            <a:lvl2pPr marL="804863" indent="-347663">
              <a:buClr>
                <a:schemeClr val="accent2"/>
              </a:buClr>
              <a:defRPr sz="2400"/>
            </a:lvl2pPr>
            <a:lvl3pPr marL="1033463" indent="-346075">
              <a:buClr>
                <a:schemeClr val="accent2"/>
              </a:buClr>
              <a:defRPr sz="2000"/>
            </a:lvl3pPr>
            <a:lvl4pPr marL="1262063" indent="-342900">
              <a:buClr>
                <a:schemeClr val="accent2"/>
              </a:buClr>
              <a:defRPr sz="1800"/>
            </a:lvl4pPr>
            <a:lvl5pPr marL="1490663" indent="-347663">
              <a:buClr>
                <a:schemeClr val="accent2"/>
              </a:buCl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1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- Le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AE796DBB-7792-6B1A-4BD6-1B6B3F4B736A}"/>
              </a:ext>
            </a:extLst>
          </p:cNvPr>
          <p:cNvGrpSpPr/>
          <p:nvPr/>
        </p:nvGrpSpPr>
        <p:grpSpPr>
          <a:xfrm>
            <a:off x="5111737" y="1408637"/>
            <a:ext cx="7077088" cy="4553747"/>
            <a:chOff x="5111737" y="1408637"/>
            <a:chExt cx="7077088" cy="4553747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4086297-1AF3-2A2B-2613-14EDF97D3E23}"/>
                </a:ext>
              </a:extLst>
            </p:cNvPr>
            <p:cNvSpPr/>
            <p:nvPr/>
          </p:nvSpPr>
          <p:spPr>
            <a:xfrm>
              <a:off x="9152842" y="1408637"/>
              <a:ext cx="3035983" cy="3162295"/>
            </a:xfrm>
            <a:custGeom>
              <a:avLst/>
              <a:gdLst>
                <a:gd name="connsiteX0" fmla="*/ 3035983 w 3035983"/>
                <a:gd name="connsiteY0" fmla="*/ 0 h 3162295"/>
                <a:gd name="connsiteX1" fmla="*/ 3035983 w 3035983"/>
                <a:gd name="connsiteY1" fmla="*/ 1627776 h 3162295"/>
                <a:gd name="connsiteX2" fmla="*/ 1779818 w 3035983"/>
                <a:gd name="connsiteY2" fmla="*/ 2883941 h 3162295"/>
                <a:gd name="connsiteX3" fmla="*/ 1107726 w 3035983"/>
                <a:gd name="connsiteY3" fmla="*/ 3162295 h 3162295"/>
                <a:gd name="connsiteX4" fmla="*/ 95248 w 3035983"/>
                <a:gd name="connsiteY4" fmla="*/ 3162295 h 3162295"/>
                <a:gd name="connsiteX5" fmla="*/ 28020 w 3035983"/>
                <a:gd name="connsiteY5" fmla="*/ 3000022 h 3162295"/>
                <a:gd name="connsiteX6" fmla="*/ 2991889 w 3035983"/>
                <a:gd name="connsiteY6" fmla="*/ 36153 h 316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5983" h="3162295">
                  <a:moveTo>
                    <a:pt x="3035983" y="0"/>
                  </a:moveTo>
                  <a:lnTo>
                    <a:pt x="3035983" y="1627776"/>
                  </a:lnTo>
                  <a:lnTo>
                    <a:pt x="1779818" y="2883941"/>
                  </a:lnTo>
                  <a:cubicBezTo>
                    <a:pt x="1601578" y="3062182"/>
                    <a:pt x="1359848" y="3162295"/>
                    <a:pt x="1107726" y="3162295"/>
                  </a:cubicBezTo>
                  <a:lnTo>
                    <a:pt x="95248" y="3162295"/>
                  </a:lnTo>
                  <a:cubicBezTo>
                    <a:pt x="10595" y="3162295"/>
                    <a:pt x="-31858" y="3059901"/>
                    <a:pt x="28020" y="3000022"/>
                  </a:cubicBezTo>
                  <a:lnTo>
                    <a:pt x="2991889" y="36153"/>
                  </a:lnTo>
                  <a:close/>
                </a:path>
              </a:pathLst>
            </a:custGeom>
            <a:gradFill>
              <a:gsLst>
                <a:gs pos="5000">
                  <a:srgbClr val="61A30E"/>
                </a:gs>
                <a:gs pos="80000">
                  <a:srgbClr val="0095C4"/>
                </a:gs>
              </a:gsLst>
              <a:lin ang="18900033" scaled="1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E43FCC5-AD89-BD2E-37A1-C8E7D4E39967}"/>
                </a:ext>
              </a:extLst>
            </p:cNvPr>
            <p:cNvSpPr/>
            <p:nvPr/>
          </p:nvSpPr>
          <p:spPr>
            <a:xfrm>
              <a:off x="5111737" y="2041036"/>
              <a:ext cx="5910657" cy="3921348"/>
            </a:xfrm>
            <a:custGeom>
              <a:avLst/>
              <a:gdLst>
                <a:gd name="connsiteX0" fmla="*/ 1729824 w 5910657"/>
                <a:gd name="connsiteY0" fmla="*/ 3921349 h 3921348"/>
                <a:gd name="connsiteX1" fmla="*/ 95248 w 5910657"/>
                <a:gd name="connsiteY1" fmla="*/ 3921349 h 3921348"/>
                <a:gd name="connsiteX2" fmla="*/ 28020 w 5910657"/>
                <a:gd name="connsiteY2" fmla="*/ 3759076 h 3921348"/>
                <a:gd name="connsiteX3" fmla="*/ 3508742 w 5910657"/>
                <a:gd name="connsiteY3" fmla="*/ 278354 h 3921348"/>
                <a:gd name="connsiteX4" fmla="*/ 4180834 w 5910657"/>
                <a:gd name="connsiteY4" fmla="*/ 0 h 3921348"/>
                <a:gd name="connsiteX5" fmla="*/ 5815410 w 5910657"/>
                <a:gd name="connsiteY5" fmla="*/ 0 h 3921348"/>
                <a:gd name="connsiteX6" fmla="*/ 5882638 w 5910657"/>
                <a:gd name="connsiteY6" fmla="*/ 162273 h 3921348"/>
                <a:gd name="connsiteX7" fmla="*/ 2401916 w 5910657"/>
                <a:gd name="connsiteY7" fmla="*/ 3642994 h 3921348"/>
                <a:gd name="connsiteX8" fmla="*/ 1729824 w 5910657"/>
                <a:gd name="connsiteY8" fmla="*/ 3921349 h 392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10657" h="3921348">
                  <a:moveTo>
                    <a:pt x="1729824" y="3921349"/>
                  </a:moveTo>
                  <a:lnTo>
                    <a:pt x="95248" y="3921349"/>
                  </a:lnTo>
                  <a:cubicBezTo>
                    <a:pt x="10595" y="3921349"/>
                    <a:pt x="-31858" y="3818954"/>
                    <a:pt x="28020" y="3759076"/>
                  </a:cubicBezTo>
                  <a:lnTo>
                    <a:pt x="3508742" y="278354"/>
                  </a:lnTo>
                  <a:cubicBezTo>
                    <a:pt x="3686982" y="100114"/>
                    <a:pt x="3928712" y="0"/>
                    <a:pt x="4180834" y="0"/>
                  </a:cubicBezTo>
                  <a:lnTo>
                    <a:pt x="5815410" y="0"/>
                  </a:lnTo>
                  <a:cubicBezTo>
                    <a:pt x="5900063" y="0"/>
                    <a:pt x="5942516" y="102395"/>
                    <a:pt x="5882638" y="162273"/>
                  </a:cubicBezTo>
                  <a:lnTo>
                    <a:pt x="2401916" y="3642994"/>
                  </a:lnTo>
                  <a:cubicBezTo>
                    <a:pt x="2223676" y="3821235"/>
                    <a:pt x="1981946" y="3921349"/>
                    <a:pt x="1729824" y="3921349"/>
                  </a:cubicBezTo>
                  <a:close/>
                </a:path>
              </a:pathLst>
            </a:custGeom>
            <a:gradFill>
              <a:gsLst>
                <a:gs pos="5000">
                  <a:srgbClr val="61A30E"/>
                </a:gs>
                <a:gs pos="80000">
                  <a:srgbClr val="0095C4"/>
                </a:gs>
              </a:gsLst>
              <a:lin ang="18900033" scaled="1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</p:grpSp>
      <p:sp>
        <p:nvSpPr>
          <p:cNvPr id="9" name="Text Placeholder 862">
            <a:extLst>
              <a:ext uri="{FF2B5EF4-FFF2-40B4-BE49-F238E27FC236}">
                <a16:creationId xmlns:a16="http://schemas.microsoft.com/office/drawing/2014/main" id="{65A5776C-9EB9-F84B-B0C4-411FA1106F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6477" y="2233670"/>
            <a:ext cx="6519403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4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green theme.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55FF2E89-7A98-C14C-B802-9BBF588108E5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55FF2E89-7A98-C14C-B802-9BBF588108E5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682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-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AE981AE-FE9F-186D-50E0-7F14F9BF53B6}"/>
              </a:ext>
            </a:extLst>
          </p:cNvPr>
          <p:cNvGrpSpPr/>
          <p:nvPr/>
        </p:nvGrpSpPr>
        <p:grpSpPr>
          <a:xfrm>
            <a:off x="5111737" y="1408637"/>
            <a:ext cx="7077088" cy="4553747"/>
            <a:chOff x="5111737" y="1408637"/>
            <a:chExt cx="7077088" cy="455374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4C6C08E0-382E-E034-0786-953B81FE7655}"/>
                </a:ext>
              </a:extLst>
            </p:cNvPr>
            <p:cNvSpPr/>
            <p:nvPr/>
          </p:nvSpPr>
          <p:spPr>
            <a:xfrm>
              <a:off x="9152842" y="1408637"/>
              <a:ext cx="3035983" cy="3162295"/>
            </a:xfrm>
            <a:custGeom>
              <a:avLst/>
              <a:gdLst>
                <a:gd name="connsiteX0" fmla="*/ 3035983 w 3035983"/>
                <a:gd name="connsiteY0" fmla="*/ 0 h 3162295"/>
                <a:gd name="connsiteX1" fmla="*/ 3035983 w 3035983"/>
                <a:gd name="connsiteY1" fmla="*/ 1627776 h 3162295"/>
                <a:gd name="connsiteX2" fmla="*/ 1779818 w 3035983"/>
                <a:gd name="connsiteY2" fmla="*/ 2883941 h 3162295"/>
                <a:gd name="connsiteX3" fmla="*/ 1107726 w 3035983"/>
                <a:gd name="connsiteY3" fmla="*/ 3162295 h 3162295"/>
                <a:gd name="connsiteX4" fmla="*/ 95248 w 3035983"/>
                <a:gd name="connsiteY4" fmla="*/ 3162295 h 3162295"/>
                <a:gd name="connsiteX5" fmla="*/ 28020 w 3035983"/>
                <a:gd name="connsiteY5" fmla="*/ 3000022 h 3162295"/>
                <a:gd name="connsiteX6" fmla="*/ 2991889 w 3035983"/>
                <a:gd name="connsiteY6" fmla="*/ 36153 h 316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5983" h="3162295">
                  <a:moveTo>
                    <a:pt x="3035983" y="0"/>
                  </a:moveTo>
                  <a:lnTo>
                    <a:pt x="3035983" y="1627776"/>
                  </a:lnTo>
                  <a:lnTo>
                    <a:pt x="1779818" y="2883941"/>
                  </a:lnTo>
                  <a:cubicBezTo>
                    <a:pt x="1601578" y="3062182"/>
                    <a:pt x="1359848" y="3162295"/>
                    <a:pt x="1107726" y="3162295"/>
                  </a:cubicBezTo>
                  <a:lnTo>
                    <a:pt x="95248" y="3162295"/>
                  </a:lnTo>
                  <a:cubicBezTo>
                    <a:pt x="10595" y="3162295"/>
                    <a:pt x="-31858" y="3059901"/>
                    <a:pt x="28020" y="3000022"/>
                  </a:cubicBezTo>
                  <a:lnTo>
                    <a:pt x="2991889" y="36153"/>
                  </a:lnTo>
                  <a:close/>
                </a:path>
              </a:pathLst>
            </a:custGeom>
            <a:gradFill>
              <a:gsLst>
                <a:gs pos="21000">
                  <a:schemeClr val="accent2"/>
                </a:gs>
                <a:gs pos="83000">
                  <a:srgbClr val="0095C4"/>
                </a:gs>
              </a:gsLst>
              <a:lin ang="18900033" scaled="1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200D762-9980-0F2F-A4D2-E7F64294A756}"/>
                </a:ext>
              </a:extLst>
            </p:cNvPr>
            <p:cNvSpPr/>
            <p:nvPr/>
          </p:nvSpPr>
          <p:spPr>
            <a:xfrm>
              <a:off x="5111737" y="2041036"/>
              <a:ext cx="5910657" cy="3921348"/>
            </a:xfrm>
            <a:custGeom>
              <a:avLst/>
              <a:gdLst>
                <a:gd name="connsiteX0" fmla="*/ 1729824 w 5910657"/>
                <a:gd name="connsiteY0" fmla="*/ 3921349 h 3921348"/>
                <a:gd name="connsiteX1" fmla="*/ 95248 w 5910657"/>
                <a:gd name="connsiteY1" fmla="*/ 3921349 h 3921348"/>
                <a:gd name="connsiteX2" fmla="*/ 28020 w 5910657"/>
                <a:gd name="connsiteY2" fmla="*/ 3759076 h 3921348"/>
                <a:gd name="connsiteX3" fmla="*/ 3508742 w 5910657"/>
                <a:gd name="connsiteY3" fmla="*/ 278354 h 3921348"/>
                <a:gd name="connsiteX4" fmla="*/ 4180834 w 5910657"/>
                <a:gd name="connsiteY4" fmla="*/ 0 h 3921348"/>
                <a:gd name="connsiteX5" fmla="*/ 5815410 w 5910657"/>
                <a:gd name="connsiteY5" fmla="*/ 0 h 3921348"/>
                <a:gd name="connsiteX6" fmla="*/ 5882638 w 5910657"/>
                <a:gd name="connsiteY6" fmla="*/ 162273 h 3921348"/>
                <a:gd name="connsiteX7" fmla="*/ 2401916 w 5910657"/>
                <a:gd name="connsiteY7" fmla="*/ 3642994 h 3921348"/>
                <a:gd name="connsiteX8" fmla="*/ 1729824 w 5910657"/>
                <a:gd name="connsiteY8" fmla="*/ 3921349 h 392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10657" h="3921348">
                  <a:moveTo>
                    <a:pt x="1729824" y="3921349"/>
                  </a:moveTo>
                  <a:lnTo>
                    <a:pt x="95248" y="3921349"/>
                  </a:lnTo>
                  <a:cubicBezTo>
                    <a:pt x="10595" y="3921349"/>
                    <a:pt x="-31858" y="3818954"/>
                    <a:pt x="28020" y="3759076"/>
                  </a:cubicBezTo>
                  <a:lnTo>
                    <a:pt x="3508742" y="278354"/>
                  </a:lnTo>
                  <a:cubicBezTo>
                    <a:pt x="3686982" y="100114"/>
                    <a:pt x="3928712" y="0"/>
                    <a:pt x="4180834" y="0"/>
                  </a:cubicBezTo>
                  <a:lnTo>
                    <a:pt x="5815410" y="0"/>
                  </a:lnTo>
                  <a:cubicBezTo>
                    <a:pt x="5900063" y="0"/>
                    <a:pt x="5942516" y="102395"/>
                    <a:pt x="5882638" y="162273"/>
                  </a:cubicBezTo>
                  <a:lnTo>
                    <a:pt x="2401916" y="3642994"/>
                  </a:lnTo>
                  <a:cubicBezTo>
                    <a:pt x="2223676" y="3821235"/>
                    <a:pt x="1981946" y="3921349"/>
                    <a:pt x="1729824" y="3921349"/>
                  </a:cubicBezTo>
                  <a:close/>
                </a:path>
              </a:pathLst>
            </a:custGeom>
            <a:gradFill>
              <a:gsLst>
                <a:gs pos="21000">
                  <a:schemeClr val="accent2"/>
                </a:gs>
                <a:gs pos="83000">
                  <a:srgbClr val="0095C4"/>
                </a:gs>
              </a:gsLst>
              <a:lin ang="18900033" scaled="1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</p:grpSp>
      <p:sp>
        <p:nvSpPr>
          <p:cNvPr id="9" name="Text Placeholder 862">
            <a:extLst>
              <a:ext uri="{FF2B5EF4-FFF2-40B4-BE49-F238E27FC236}">
                <a16:creationId xmlns:a16="http://schemas.microsoft.com/office/drawing/2014/main" id="{113BEA88-710C-A54D-A13C-5E36B6B878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0171" y="2233670"/>
            <a:ext cx="652570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blue theme.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3A15EC20-3B57-4E4E-872C-A34852CBEF14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3A15EC20-3B57-4E4E-872C-A34852CBEF14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3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-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76AE21A-751A-3AAB-6E34-CE624563FF91}"/>
              </a:ext>
            </a:extLst>
          </p:cNvPr>
          <p:cNvGrpSpPr/>
          <p:nvPr/>
        </p:nvGrpSpPr>
        <p:grpSpPr>
          <a:xfrm>
            <a:off x="5111737" y="1408637"/>
            <a:ext cx="7077088" cy="4553747"/>
            <a:chOff x="5111737" y="1408637"/>
            <a:chExt cx="7077088" cy="4553747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CFA1240-3D0D-AB66-BC3F-80EED3546482}"/>
                </a:ext>
              </a:extLst>
            </p:cNvPr>
            <p:cNvSpPr/>
            <p:nvPr/>
          </p:nvSpPr>
          <p:spPr>
            <a:xfrm>
              <a:off x="9152842" y="1408637"/>
              <a:ext cx="3035983" cy="3162295"/>
            </a:xfrm>
            <a:custGeom>
              <a:avLst/>
              <a:gdLst>
                <a:gd name="connsiteX0" fmla="*/ 3035983 w 3035983"/>
                <a:gd name="connsiteY0" fmla="*/ 0 h 3162295"/>
                <a:gd name="connsiteX1" fmla="*/ 3035983 w 3035983"/>
                <a:gd name="connsiteY1" fmla="*/ 1627776 h 3162295"/>
                <a:gd name="connsiteX2" fmla="*/ 1779818 w 3035983"/>
                <a:gd name="connsiteY2" fmla="*/ 2883941 h 3162295"/>
                <a:gd name="connsiteX3" fmla="*/ 1107726 w 3035983"/>
                <a:gd name="connsiteY3" fmla="*/ 3162295 h 3162295"/>
                <a:gd name="connsiteX4" fmla="*/ 95248 w 3035983"/>
                <a:gd name="connsiteY4" fmla="*/ 3162295 h 3162295"/>
                <a:gd name="connsiteX5" fmla="*/ 28020 w 3035983"/>
                <a:gd name="connsiteY5" fmla="*/ 3000022 h 3162295"/>
                <a:gd name="connsiteX6" fmla="*/ 2991889 w 3035983"/>
                <a:gd name="connsiteY6" fmla="*/ 36153 h 316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5983" h="3162295">
                  <a:moveTo>
                    <a:pt x="3035983" y="0"/>
                  </a:moveTo>
                  <a:lnTo>
                    <a:pt x="3035983" y="1627776"/>
                  </a:lnTo>
                  <a:lnTo>
                    <a:pt x="1779818" y="2883941"/>
                  </a:lnTo>
                  <a:cubicBezTo>
                    <a:pt x="1601578" y="3062182"/>
                    <a:pt x="1359848" y="3162295"/>
                    <a:pt x="1107726" y="3162295"/>
                  </a:cubicBezTo>
                  <a:lnTo>
                    <a:pt x="95248" y="3162295"/>
                  </a:lnTo>
                  <a:cubicBezTo>
                    <a:pt x="10595" y="3162295"/>
                    <a:pt x="-31858" y="3059901"/>
                    <a:pt x="28020" y="3000022"/>
                  </a:cubicBezTo>
                  <a:lnTo>
                    <a:pt x="2991889" y="36153"/>
                  </a:lnTo>
                  <a:close/>
                </a:path>
              </a:pathLst>
            </a:custGeom>
            <a:gradFill>
              <a:gsLst>
                <a:gs pos="6000">
                  <a:schemeClr val="accent5"/>
                </a:gs>
                <a:gs pos="73000">
                  <a:srgbClr val="0095C4"/>
                </a:gs>
              </a:gsLst>
              <a:lin ang="18900033" scaled="1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884ED15-B8BE-771F-D78D-1BE6D9F66CCF}"/>
                </a:ext>
              </a:extLst>
            </p:cNvPr>
            <p:cNvSpPr/>
            <p:nvPr/>
          </p:nvSpPr>
          <p:spPr>
            <a:xfrm>
              <a:off x="5111737" y="2041036"/>
              <a:ext cx="5910657" cy="3921348"/>
            </a:xfrm>
            <a:custGeom>
              <a:avLst/>
              <a:gdLst>
                <a:gd name="connsiteX0" fmla="*/ 1729824 w 5910657"/>
                <a:gd name="connsiteY0" fmla="*/ 3921349 h 3921348"/>
                <a:gd name="connsiteX1" fmla="*/ 95248 w 5910657"/>
                <a:gd name="connsiteY1" fmla="*/ 3921349 h 3921348"/>
                <a:gd name="connsiteX2" fmla="*/ 28020 w 5910657"/>
                <a:gd name="connsiteY2" fmla="*/ 3759076 h 3921348"/>
                <a:gd name="connsiteX3" fmla="*/ 3508742 w 5910657"/>
                <a:gd name="connsiteY3" fmla="*/ 278354 h 3921348"/>
                <a:gd name="connsiteX4" fmla="*/ 4180834 w 5910657"/>
                <a:gd name="connsiteY4" fmla="*/ 0 h 3921348"/>
                <a:gd name="connsiteX5" fmla="*/ 5815410 w 5910657"/>
                <a:gd name="connsiteY5" fmla="*/ 0 h 3921348"/>
                <a:gd name="connsiteX6" fmla="*/ 5882638 w 5910657"/>
                <a:gd name="connsiteY6" fmla="*/ 162273 h 3921348"/>
                <a:gd name="connsiteX7" fmla="*/ 2401916 w 5910657"/>
                <a:gd name="connsiteY7" fmla="*/ 3642994 h 3921348"/>
                <a:gd name="connsiteX8" fmla="*/ 1729824 w 5910657"/>
                <a:gd name="connsiteY8" fmla="*/ 3921349 h 3921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10657" h="3921348">
                  <a:moveTo>
                    <a:pt x="1729824" y="3921349"/>
                  </a:moveTo>
                  <a:lnTo>
                    <a:pt x="95248" y="3921349"/>
                  </a:lnTo>
                  <a:cubicBezTo>
                    <a:pt x="10595" y="3921349"/>
                    <a:pt x="-31858" y="3818954"/>
                    <a:pt x="28020" y="3759076"/>
                  </a:cubicBezTo>
                  <a:lnTo>
                    <a:pt x="3508742" y="278354"/>
                  </a:lnTo>
                  <a:cubicBezTo>
                    <a:pt x="3686982" y="100114"/>
                    <a:pt x="3928712" y="0"/>
                    <a:pt x="4180834" y="0"/>
                  </a:cubicBezTo>
                  <a:lnTo>
                    <a:pt x="5815410" y="0"/>
                  </a:lnTo>
                  <a:cubicBezTo>
                    <a:pt x="5900063" y="0"/>
                    <a:pt x="5942516" y="102395"/>
                    <a:pt x="5882638" y="162273"/>
                  </a:cubicBezTo>
                  <a:lnTo>
                    <a:pt x="2401916" y="3642994"/>
                  </a:lnTo>
                  <a:cubicBezTo>
                    <a:pt x="2223676" y="3821235"/>
                    <a:pt x="1981946" y="3921349"/>
                    <a:pt x="1729824" y="3921349"/>
                  </a:cubicBezTo>
                  <a:close/>
                </a:path>
              </a:pathLst>
            </a:custGeom>
            <a:gradFill>
              <a:gsLst>
                <a:gs pos="21000">
                  <a:schemeClr val="accent5"/>
                </a:gs>
                <a:gs pos="83000">
                  <a:srgbClr val="0095C4"/>
                </a:gs>
              </a:gsLst>
              <a:lin ang="18900033" scaled="1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</p:grpSp>
      <p:sp>
        <p:nvSpPr>
          <p:cNvPr id="10" name="Text Placeholder 862">
            <a:extLst>
              <a:ext uri="{FF2B5EF4-FFF2-40B4-BE49-F238E27FC236}">
                <a16:creationId xmlns:a16="http://schemas.microsoft.com/office/drawing/2014/main" id="{BB1BA4EC-6D18-954E-81DD-4678CFBE6F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6477" y="2233670"/>
            <a:ext cx="6519403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5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purple theme.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312DD3E6-E621-1B4F-9197-621CC0C346AF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312DD3E6-E621-1B4F-9197-621CC0C346AF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9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2 - Leaf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552AB5D8-753F-CA24-2C8A-45BC9791756E}"/>
              </a:ext>
            </a:extLst>
          </p:cNvPr>
          <p:cNvSpPr/>
          <p:nvPr userDrawn="1"/>
        </p:nvSpPr>
        <p:spPr>
          <a:xfrm>
            <a:off x="-9731" y="1828236"/>
            <a:ext cx="12203581" cy="4225133"/>
          </a:xfrm>
          <a:custGeom>
            <a:avLst/>
            <a:gdLst>
              <a:gd name="connsiteX0" fmla="*/ 11206701 w 12203581"/>
              <a:gd name="connsiteY0" fmla="*/ 0 h 4225133"/>
              <a:gd name="connsiteX1" fmla="*/ 12203581 w 12203581"/>
              <a:gd name="connsiteY1" fmla="*/ 0 h 4225133"/>
              <a:gd name="connsiteX2" fmla="*/ 12203581 w 12203581"/>
              <a:gd name="connsiteY2" fmla="*/ 76381 h 4225133"/>
              <a:gd name="connsiteX3" fmla="*/ 11206764 w 12203581"/>
              <a:gd name="connsiteY3" fmla="*/ 76381 h 4225133"/>
              <a:gd name="connsiteX4" fmla="*/ 10082496 w 12203581"/>
              <a:gd name="connsiteY4" fmla="*/ 542038 h 4225133"/>
              <a:gd name="connsiteX5" fmla="*/ 6864996 w 12203581"/>
              <a:gd name="connsiteY5" fmla="*/ 3759476 h 4225133"/>
              <a:gd name="connsiteX6" fmla="*/ 5740727 w 12203581"/>
              <a:gd name="connsiteY6" fmla="*/ 4225133 h 4225133"/>
              <a:gd name="connsiteX7" fmla="*/ 0 w 12203581"/>
              <a:gd name="connsiteY7" fmla="*/ 4225133 h 4225133"/>
              <a:gd name="connsiteX8" fmla="*/ 0 w 12203581"/>
              <a:gd name="connsiteY8" fmla="*/ 4148754 h 4225133"/>
              <a:gd name="connsiteX9" fmla="*/ 5740727 w 12203581"/>
              <a:gd name="connsiteY9" fmla="*/ 4148754 h 4225133"/>
              <a:gd name="connsiteX10" fmla="*/ 6319969 w 12203581"/>
              <a:gd name="connsiteY10" fmla="*/ 4033515 h 4225133"/>
              <a:gd name="connsiteX11" fmla="*/ 6811001 w 12203581"/>
              <a:gd name="connsiteY11" fmla="*/ 3705419 h 4225133"/>
              <a:gd name="connsiteX12" fmla="*/ 10028503 w 12203581"/>
              <a:gd name="connsiteY12" fmla="*/ 487980 h 4225133"/>
              <a:gd name="connsiteX13" fmla="*/ 10569077 w 12203581"/>
              <a:gd name="connsiteY13" fmla="*/ 126813 h 4225133"/>
              <a:gd name="connsiteX14" fmla="*/ 11206701 w 12203581"/>
              <a:gd name="connsiteY14" fmla="*/ 0 h 422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203581" h="4225133">
                <a:moveTo>
                  <a:pt x="11206701" y="0"/>
                </a:moveTo>
                <a:lnTo>
                  <a:pt x="12203581" y="0"/>
                </a:lnTo>
                <a:lnTo>
                  <a:pt x="12203581" y="76381"/>
                </a:lnTo>
                <a:lnTo>
                  <a:pt x="11206764" y="76381"/>
                </a:lnTo>
                <a:cubicBezTo>
                  <a:pt x="10785052" y="76381"/>
                  <a:pt x="10380639" y="243896"/>
                  <a:pt x="10082496" y="542038"/>
                </a:cubicBezTo>
                <a:lnTo>
                  <a:pt x="6864996" y="3759476"/>
                </a:lnTo>
                <a:cubicBezTo>
                  <a:pt x="6566789" y="4057618"/>
                  <a:pt x="6162377" y="4225133"/>
                  <a:pt x="5740727" y="4225133"/>
                </a:cubicBezTo>
                <a:lnTo>
                  <a:pt x="0" y="4225133"/>
                </a:lnTo>
                <a:lnTo>
                  <a:pt x="0" y="4148754"/>
                </a:lnTo>
                <a:lnTo>
                  <a:pt x="5740727" y="4148754"/>
                </a:lnTo>
                <a:cubicBezTo>
                  <a:pt x="5940485" y="4148754"/>
                  <a:pt x="6135411" y="4109959"/>
                  <a:pt x="6319969" y="4033515"/>
                </a:cubicBezTo>
                <a:cubicBezTo>
                  <a:pt x="6504529" y="3957072"/>
                  <a:pt x="6669753" y="3846668"/>
                  <a:pt x="6811001" y="3705419"/>
                </a:cubicBezTo>
                <a:lnTo>
                  <a:pt x="10028503" y="487980"/>
                </a:lnTo>
                <a:cubicBezTo>
                  <a:pt x="10183997" y="332486"/>
                  <a:pt x="10365884" y="210952"/>
                  <a:pt x="10569077" y="126813"/>
                </a:cubicBezTo>
                <a:cubicBezTo>
                  <a:pt x="10772269" y="42675"/>
                  <a:pt x="10986781" y="0"/>
                  <a:pt x="11206701" y="0"/>
                </a:cubicBezTo>
                <a:close/>
              </a:path>
            </a:pathLst>
          </a:custGeom>
          <a:gradFill>
            <a:gsLst>
              <a:gs pos="20000">
                <a:srgbClr val="0095C4"/>
              </a:gs>
              <a:gs pos="45000">
                <a:srgbClr val="299B75"/>
              </a:gs>
              <a:gs pos="80000">
                <a:srgbClr val="61A30E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1A0A18CC-E157-AD15-E51D-50F3DC99465B}"/>
              </a:ext>
            </a:extLst>
          </p:cNvPr>
          <p:cNvSpPr/>
          <p:nvPr userDrawn="1"/>
        </p:nvSpPr>
        <p:spPr>
          <a:xfrm>
            <a:off x="6457030" y="3559219"/>
            <a:ext cx="5731795" cy="3298781"/>
          </a:xfrm>
          <a:custGeom>
            <a:avLst/>
            <a:gdLst>
              <a:gd name="connsiteX0" fmla="*/ 3823502 w 5731795"/>
              <a:gd name="connsiteY0" fmla="*/ 0 h 3298781"/>
              <a:gd name="connsiteX1" fmla="*/ 5731795 w 5731795"/>
              <a:gd name="connsiteY1" fmla="*/ 0 h 3298781"/>
              <a:gd name="connsiteX2" fmla="*/ 5731795 w 5731795"/>
              <a:gd name="connsiteY2" fmla="*/ 1358608 h 3298781"/>
              <a:gd name="connsiteX3" fmla="*/ 3791622 w 5731795"/>
              <a:gd name="connsiteY3" fmla="*/ 3298781 h 3298781"/>
              <a:gd name="connsiteX4" fmla="*/ 0 w 5731795"/>
              <a:gd name="connsiteY4" fmla="*/ 3298781 h 3298781"/>
              <a:gd name="connsiteX5" fmla="*/ 2927726 w 5731795"/>
              <a:gd name="connsiteY5" fmla="*/ 371055 h 3298781"/>
              <a:gd name="connsiteX6" fmla="*/ 3823502 w 5731795"/>
              <a:gd name="connsiteY6" fmla="*/ 0 h 329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31795" h="3298781">
                <a:moveTo>
                  <a:pt x="3823502" y="0"/>
                </a:moveTo>
                <a:lnTo>
                  <a:pt x="5731795" y="0"/>
                </a:lnTo>
                <a:lnTo>
                  <a:pt x="5731795" y="1358608"/>
                </a:lnTo>
                <a:lnTo>
                  <a:pt x="3791622" y="3298781"/>
                </a:lnTo>
                <a:lnTo>
                  <a:pt x="0" y="3298781"/>
                </a:lnTo>
                <a:lnTo>
                  <a:pt x="2927726" y="371055"/>
                </a:lnTo>
                <a:cubicBezTo>
                  <a:pt x="3165320" y="133460"/>
                  <a:pt x="3487538" y="0"/>
                  <a:pt x="3823502" y="0"/>
                </a:cubicBezTo>
                <a:close/>
              </a:path>
            </a:pathLst>
          </a:custGeom>
          <a:gradFill>
            <a:gsLst>
              <a:gs pos="21000">
                <a:srgbClr val="61A30E"/>
              </a:gs>
              <a:gs pos="83000">
                <a:srgbClr val="0095C4"/>
              </a:gs>
            </a:gsLst>
            <a:lin ang="18900033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426C215B-BC62-3CF9-EDF0-6413174A4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Big Statement – </a:t>
            </a:r>
            <a:br>
              <a:rPr lang="en-US"/>
            </a:br>
            <a:r>
              <a:rPr lang="en-US"/>
              <a:t>Green Theme</a:t>
            </a:r>
          </a:p>
        </p:txBody>
      </p:sp>
      <p:sp>
        <p:nvSpPr>
          <p:cNvPr id="29" name="Subtitle">
            <a:extLst>
              <a:ext uri="{FF2B5EF4-FFF2-40B4-BE49-F238E27FC236}">
                <a16:creationId xmlns:a16="http://schemas.microsoft.com/office/drawing/2014/main" id="{615FECE3-9918-4B48-E68F-739600E4B93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4144FBF0-61D7-2140-A159-ECF2E9CDDA21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03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2 -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6694C6-6A30-F4F5-68A3-ABC8048E7AE9}"/>
              </a:ext>
            </a:extLst>
          </p:cNvPr>
          <p:cNvSpPr/>
          <p:nvPr/>
        </p:nvSpPr>
        <p:spPr>
          <a:xfrm>
            <a:off x="-9731" y="1828236"/>
            <a:ext cx="12203581" cy="4225133"/>
          </a:xfrm>
          <a:custGeom>
            <a:avLst/>
            <a:gdLst>
              <a:gd name="connsiteX0" fmla="*/ 11206701 w 12203581"/>
              <a:gd name="connsiteY0" fmla="*/ 0 h 4225133"/>
              <a:gd name="connsiteX1" fmla="*/ 12203581 w 12203581"/>
              <a:gd name="connsiteY1" fmla="*/ 0 h 4225133"/>
              <a:gd name="connsiteX2" fmla="*/ 12203581 w 12203581"/>
              <a:gd name="connsiteY2" fmla="*/ 76381 h 4225133"/>
              <a:gd name="connsiteX3" fmla="*/ 11206764 w 12203581"/>
              <a:gd name="connsiteY3" fmla="*/ 76381 h 4225133"/>
              <a:gd name="connsiteX4" fmla="*/ 10082496 w 12203581"/>
              <a:gd name="connsiteY4" fmla="*/ 542038 h 4225133"/>
              <a:gd name="connsiteX5" fmla="*/ 6864996 w 12203581"/>
              <a:gd name="connsiteY5" fmla="*/ 3759476 h 4225133"/>
              <a:gd name="connsiteX6" fmla="*/ 5740727 w 12203581"/>
              <a:gd name="connsiteY6" fmla="*/ 4225133 h 4225133"/>
              <a:gd name="connsiteX7" fmla="*/ 0 w 12203581"/>
              <a:gd name="connsiteY7" fmla="*/ 4225133 h 4225133"/>
              <a:gd name="connsiteX8" fmla="*/ 0 w 12203581"/>
              <a:gd name="connsiteY8" fmla="*/ 4148754 h 4225133"/>
              <a:gd name="connsiteX9" fmla="*/ 5740727 w 12203581"/>
              <a:gd name="connsiteY9" fmla="*/ 4148754 h 4225133"/>
              <a:gd name="connsiteX10" fmla="*/ 6319969 w 12203581"/>
              <a:gd name="connsiteY10" fmla="*/ 4033515 h 4225133"/>
              <a:gd name="connsiteX11" fmla="*/ 6811001 w 12203581"/>
              <a:gd name="connsiteY11" fmla="*/ 3705419 h 4225133"/>
              <a:gd name="connsiteX12" fmla="*/ 10028503 w 12203581"/>
              <a:gd name="connsiteY12" fmla="*/ 487980 h 4225133"/>
              <a:gd name="connsiteX13" fmla="*/ 10569077 w 12203581"/>
              <a:gd name="connsiteY13" fmla="*/ 126813 h 4225133"/>
              <a:gd name="connsiteX14" fmla="*/ 11206701 w 12203581"/>
              <a:gd name="connsiteY14" fmla="*/ 0 h 422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203581" h="4225133">
                <a:moveTo>
                  <a:pt x="11206701" y="0"/>
                </a:moveTo>
                <a:lnTo>
                  <a:pt x="12203581" y="0"/>
                </a:lnTo>
                <a:lnTo>
                  <a:pt x="12203581" y="76381"/>
                </a:lnTo>
                <a:lnTo>
                  <a:pt x="11206764" y="76381"/>
                </a:lnTo>
                <a:cubicBezTo>
                  <a:pt x="10785052" y="76381"/>
                  <a:pt x="10380639" y="243896"/>
                  <a:pt x="10082496" y="542038"/>
                </a:cubicBezTo>
                <a:lnTo>
                  <a:pt x="6864996" y="3759476"/>
                </a:lnTo>
                <a:cubicBezTo>
                  <a:pt x="6566789" y="4057618"/>
                  <a:pt x="6162377" y="4225133"/>
                  <a:pt x="5740727" y="4225133"/>
                </a:cubicBezTo>
                <a:lnTo>
                  <a:pt x="0" y="4225133"/>
                </a:lnTo>
                <a:lnTo>
                  <a:pt x="0" y="4148754"/>
                </a:lnTo>
                <a:lnTo>
                  <a:pt x="5740727" y="4148754"/>
                </a:lnTo>
                <a:cubicBezTo>
                  <a:pt x="5940485" y="4148754"/>
                  <a:pt x="6135411" y="4109959"/>
                  <a:pt x="6319969" y="4033515"/>
                </a:cubicBezTo>
                <a:cubicBezTo>
                  <a:pt x="6504529" y="3957072"/>
                  <a:pt x="6669753" y="3846668"/>
                  <a:pt x="6811001" y="3705419"/>
                </a:cubicBezTo>
                <a:lnTo>
                  <a:pt x="10028503" y="487980"/>
                </a:lnTo>
                <a:cubicBezTo>
                  <a:pt x="10183997" y="332486"/>
                  <a:pt x="10365884" y="210952"/>
                  <a:pt x="10569077" y="126813"/>
                </a:cubicBezTo>
                <a:cubicBezTo>
                  <a:pt x="10772269" y="42675"/>
                  <a:pt x="10986781" y="0"/>
                  <a:pt x="11206701" y="0"/>
                </a:cubicBezTo>
                <a:close/>
              </a:path>
            </a:pathLst>
          </a:custGeom>
          <a:gradFill>
            <a:gsLst>
              <a:gs pos="20000">
                <a:srgbClr val="0095C4"/>
              </a:gs>
              <a:gs pos="80000">
                <a:schemeClr val="accent2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43BE5DC-D92A-9A5C-C8AE-7A979F11542A}"/>
              </a:ext>
            </a:extLst>
          </p:cNvPr>
          <p:cNvSpPr/>
          <p:nvPr/>
        </p:nvSpPr>
        <p:spPr>
          <a:xfrm>
            <a:off x="6457030" y="3564299"/>
            <a:ext cx="5731795" cy="3298781"/>
          </a:xfrm>
          <a:custGeom>
            <a:avLst/>
            <a:gdLst>
              <a:gd name="connsiteX0" fmla="*/ 3823502 w 5731795"/>
              <a:gd name="connsiteY0" fmla="*/ 0 h 3298781"/>
              <a:gd name="connsiteX1" fmla="*/ 5731795 w 5731795"/>
              <a:gd name="connsiteY1" fmla="*/ 0 h 3298781"/>
              <a:gd name="connsiteX2" fmla="*/ 5731795 w 5731795"/>
              <a:gd name="connsiteY2" fmla="*/ 1358608 h 3298781"/>
              <a:gd name="connsiteX3" fmla="*/ 3791622 w 5731795"/>
              <a:gd name="connsiteY3" fmla="*/ 3298781 h 3298781"/>
              <a:gd name="connsiteX4" fmla="*/ 0 w 5731795"/>
              <a:gd name="connsiteY4" fmla="*/ 3298781 h 3298781"/>
              <a:gd name="connsiteX5" fmla="*/ 2927726 w 5731795"/>
              <a:gd name="connsiteY5" fmla="*/ 371055 h 3298781"/>
              <a:gd name="connsiteX6" fmla="*/ 3823502 w 5731795"/>
              <a:gd name="connsiteY6" fmla="*/ 0 h 329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31795" h="3298781">
                <a:moveTo>
                  <a:pt x="3823502" y="0"/>
                </a:moveTo>
                <a:lnTo>
                  <a:pt x="5731795" y="0"/>
                </a:lnTo>
                <a:lnTo>
                  <a:pt x="5731795" y="1358608"/>
                </a:lnTo>
                <a:lnTo>
                  <a:pt x="3791622" y="3298781"/>
                </a:lnTo>
                <a:lnTo>
                  <a:pt x="0" y="3298781"/>
                </a:lnTo>
                <a:lnTo>
                  <a:pt x="2927726" y="371055"/>
                </a:lnTo>
                <a:cubicBezTo>
                  <a:pt x="3165320" y="133460"/>
                  <a:pt x="3487538" y="0"/>
                  <a:pt x="3823502" y="0"/>
                </a:cubicBezTo>
                <a:close/>
              </a:path>
            </a:pathLst>
          </a:custGeom>
          <a:gradFill>
            <a:gsLst>
              <a:gs pos="21000">
                <a:schemeClr val="accent2"/>
              </a:gs>
              <a:gs pos="83000">
                <a:srgbClr val="0095C4"/>
              </a:gs>
            </a:gsLst>
            <a:lin ang="18900033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45469056-638C-FF40-8AA5-0675077535BA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001CFD5C-7C19-8E30-BF20-52E7629C49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Big Statement –</a:t>
            </a:r>
            <a:br>
              <a:rPr lang="en-US"/>
            </a:br>
            <a:r>
              <a:rPr lang="en-US"/>
              <a:t>Blue Theme</a:t>
            </a:r>
          </a:p>
        </p:txBody>
      </p:sp>
      <p:sp>
        <p:nvSpPr>
          <p:cNvPr id="30" name="Subtitle">
            <a:extLst>
              <a:ext uri="{FF2B5EF4-FFF2-40B4-BE49-F238E27FC236}">
                <a16:creationId xmlns:a16="http://schemas.microsoft.com/office/drawing/2014/main" id="{2765CEAA-0CA6-BE98-B450-1301D576C6A5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10" name="Freeform: Shape 5">
            <a:extLst>
              <a:ext uri="{FF2B5EF4-FFF2-40B4-BE49-F238E27FC236}">
                <a16:creationId xmlns:a16="http://schemas.microsoft.com/office/drawing/2014/main" id="{DC6694C6-6A30-F4F5-68A3-ABC8048E7AE9}"/>
              </a:ext>
            </a:extLst>
          </p:cNvPr>
          <p:cNvSpPr/>
          <p:nvPr userDrawn="1"/>
        </p:nvSpPr>
        <p:spPr>
          <a:xfrm>
            <a:off x="-9731" y="1828236"/>
            <a:ext cx="12203581" cy="4225133"/>
          </a:xfrm>
          <a:custGeom>
            <a:avLst/>
            <a:gdLst>
              <a:gd name="connsiteX0" fmla="*/ 11206701 w 12203581"/>
              <a:gd name="connsiteY0" fmla="*/ 0 h 4225133"/>
              <a:gd name="connsiteX1" fmla="*/ 12203581 w 12203581"/>
              <a:gd name="connsiteY1" fmla="*/ 0 h 4225133"/>
              <a:gd name="connsiteX2" fmla="*/ 12203581 w 12203581"/>
              <a:gd name="connsiteY2" fmla="*/ 76381 h 4225133"/>
              <a:gd name="connsiteX3" fmla="*/ 11206764 w 12203581"/>
              <a:gd name="connsiteY3" fmla="*/ 76381 h 4225133"/>
              <a:gd name="connsiteX4" fmla="*/ 10082496 w 12203581"/>
              <a:gd name="connsiteY4" fmla="*/ 542038 h 4225133"/>
              <a:gd name="connsiteX5" fmla="*/ 6864996 w 12203581"/>
              <a:gd name="connsiteY5" fmla="*/ 3759476 h 4225133"/>
              <a:gd name="connsiteX6" fmla="*/ 5740727 w 12203581"/>
              <a:gd name="connsiteY6" fmla="*/ 4225133 h 4225133"/>
              <a:gd name="connsiteX7" fmla="*/ 0 w 12203581"/>
              <a:gd name="connsiteY7" fmla="*/ 4225133 h 4225133"/>
              <a:gd name="connsiteX8" fmla="*/ 0 w 12203581"/>
              <a:gd name="connsiteY8" fmla="*/ 4148754 h 4225133"/>
              <a:gd name="connsiteX9" fmla="*/ 5740727 w 12203581"/>
              <a:gd name="connsiteY9" fmla="*/ 4148754 h 4225133"/>
              <a:gd name="connsiteX10" fmla="*/ 6319969 w 12203581"/>
              <a:gd name="connsiteY10" fmla="*/ 4033515 h 4225133"/>
              <a:gd name="connsiteX11" fmla="*/ 6811001 w 12203581"/>
              <a:gd name="connsiteY11" fmla="*/ 3705419 h 4225133"/>
              <a:gd name="connsiteX12" fmla="*/ 10028503 w 12203581"/>
              <a:gd name="connsiteY12" fmla="*/ 487980 h 4225133"/>
              <a:gd name="connsiteX13" fmla="*/ 10569077 w 12203581"/>
              <a:gd name="connsiteY13" fmla="*/ 126813 h 4225133"/>
              <a:gd name="connsiteX14" fmla="*/ 11206701 w 12203581"/>
              <a:gd name="connsiteY14" fmla="*/ 0 h 422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203581" h="4225133">
                <a:moveTo>
                  <a:pt x="11206701" y="0"/>
                </a:moveTo>
                <a:lnTo>
                  <a:pt x="12203581" y="0"/>
                </a:lnTo>
                <a:lnTo>
                  <a:pt x="12203581" y="76381"/>
                </a:lnTo>
                <a:lnTo>
                  <a:pt x="11206764" y="76381"/>
                </a:lnTo>
                <a:cubicBezTo>
                  <a:pt x="10785052" y="76381"/>
                  <a:pt x="10380639" y="243896"/>
                  <a:pt x="10082496" y="542038"/>
                </a:cubicBezTo>
                <a:lnTo>
                  <a:pt x="6864996" y="3759476"/>
                </a:lnTo>
                <a:cubicBezTo>
                  <a:pt x="6566789" y="4057618"/>
                  <a:pt x="6162377" y="4225133"/>
                  <a:pt x="5740727" y="4225133"/>
                </a:cubicBezTo>
                <a:lnTo>
                  <a:pt x="0" y="4225133"/>
                </a:lnTo>
                <a:lnTo>
                  <a:pt x="0" y="4148754"/>
                </a:lnTo>
                <a:lnTo>
                  <a:pt x="5740727" y="4148754"/>
                </a:lnTo>
                <a:cubicBezTo>
                  <a:pt x="5940485" y="4148754"/>
                  <a:pt x="6135411" y="4109959"/>
                  <a:pt x="6319969" y="4033515"/>
                </a:cubicBezTo>
                <a:cubicBezTo>
                  <a:pt x="6504529" y="3957072"/>
                  <a:pt x="6669753" y="3846668"/>
                  <a:pt x="6811001" y="3705419"/>
                </a:cubicBezTo>
                <a:lnTo>
                  <a:pt x="10028503" y="487980"/>
                </a:lnTo>
                <a:cubicBezTo>
                  <a:pt x="10183997" y="332486"/>
                  <a:pt x="10365884" y="210952"/>
                  <a:pt x="10569077" y="126813"/>
                </a:cubicBezTo>
                <a:cubicBezTo>
                  <a:pt x="10772269" y="42675"/>
                  <a:pt x="10986781" y="0"/>
                  <a:pt x="11206701" y="0"/>
                </a:cubicBezTo>
                <a:close/>
              </a:path>
            </a:pathLst>
          </a:custGeom>
          <a:gradFill>
            <a:gsLst>
              <a:gs pos="20000">
                <a:srgbClr val="0095C4"/>
              </a:gs>
              <a:gs pos="80000">
                <a:schemeClr val="accent2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page number">
            <a:extLst>
              <a:ext uri="{FF2B5EF4-FFF2-40B4-BE49-F238E27FC236}">
                <a16:creationId xmlns:a16="http://schemas.microsoft.com/office/drawing/2014/main" id="{45469056-638C-FF40-8AA5-0675077535BA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22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2 -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3AA4DDC-2936-0AB6-8344-5481913C661E}"/>
              </a:ext>
            </a:extLst>
          </p:cNvPr>
          <p:cNvSpPr/>
          <p:nvPr/>
        </p:nvSpPr>
        <p:spPr>
          <a:xfrm>
            <a:off x="-9731" y="1828236"/>
            <a:ext cx="12203581" cy="4225133"/>
          </a:xfrm>
          <a:custGeom>
            <a:avLst/>
            <a:gdLst>
              <a:gd name="connsiteX0" fmla="*/ 11206701 w 12203581"/>
              <a:gd name="connsiteY0" fmla="*/ 0 h 4225133"/>
              <a:gd name="connsiteX1" fmla="*/ 12203581 w 12203581"/>
              <a:gd name="connsiteY1" fmla="*/ 0 h 4225133"/>
              <a:gd name="connsiteX2" fmla="*/ 12203581 w 12203581"/>
              <a:gd name="connsiteY2" fmla="*/ 76381 h 4225133"/>
              <a:gd name="connsiteX3" fmla="*/ 11206764 w 12203581"/>
              <a:gd name="connsiteY3" fmla="*/ 76381 h 4225133"/>
              <a:gd name="connsiteX4" fmla="*/ 10082496 w 12203581"/>
              <a:gd name="connsiteY4" fmla="*/ 542038 h 4225133"/>
              <a:gd name="connsiteX5" fmla="*/ 6864996 w 12203581"/>
              <a:gd name="connsiteY5" fmla="*/ 3759476 h 4225133"/>
              <a:gd name="connsiteX6" fmla="*/ 5740727 w 12203581"/>
              <a:gd name="connsiteY6" fmla="*/ 4225133 h 4225133"/>
              <a:gd name="connsiteX7" fmla="*/ 0 w 12203581"/>
              <a:gd name="connsiteY7" fmla="*/ 4225133 h 4225133"/>
              <a:gd name="connsiteX8" fmla="*/ 0 w 12203581"/>
              <a:gd name="connsiteY8" fmla="*/ 4148754 h 4225133"/>
              <a:gd name="connsiteX9" fmla="*/ 5740727 w 12203581"/>
              <a:gd name="connsiteY9" fmla="*/ 4148754 h 4225133"/>
              <a:gd name="connsiteX10" fmla="*/ 6319969 w 12203581"/>
              <a:gd name="connsiteY10" fmla="*/ 4033515 h 4225133"/>
              <a:gd name="connsiteX11" fmla="*/ 6811001 w 12203581"/>
              <a:gd name="connsiteY11" fmla="*/ 3705419 h 4225133"/>
              <a:gd name="connsiteX12" fmla="*/ 10028503 w 12203581"/>
              <a:gd name="connsiteY12" fmla="*/ 487980 h 4225133"/>
              <a:gd name="connsiteX13" fmla="*/ 10569077 w 12203581"/>
              <a:gd name="connsiteY13" fmla="*/ 126813 h 4225133"/>
              <a:gd name="connsiteX14" fmla="*/ 11206701 w 12203581"/>
              <a:gd name="connsiteY14" fmla="*/ 0 h 422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203581" h="4225133">
                <a:moveTo>
                  <a:pt x="11206701" y="0"/>
                </a:moveTo>
                <a:lnTo>
                  <a:pt x="12203581" y="0"/>
                </a:lnTo>
                <a:lnTo>
                  <a:pt x="12203581" y="76381"/>
                </a:lnTo>
                <a:lnTo>
                  <a:pt x="11206764" y="76381"/>
                </a:lnTo>
                <a:cubicBezTo>
                  <a:pt x="10785052" y="76381"/>
                  <a:pt x="10380639" y="243896"/>
                  <a:pt x="10082496" y="542038"/>
                </a:cubicBezTo>
                <a:lnTo>
                  <a:pt x="6864996" y="3759476"/>
                </a:lnTo>
                <a:cubicBezTo>
                  <a:pt x="6566789" y="4057618"/>
                  <a:pt x="6162377" y="4225133"/>
                  <a:pt x="5740727" y="4225133"/>
                </a:cubicBezTo>
                <a:lnTo>
                  <a:pt x="0" y="4225133"/>
                </a:lnTo>
                <a:lnTo>
                  <a:pt x="0" y="4148754"/>
                </a:lnTo>
                <a:lnTo>
                  <a:pt x="5740727" y="4148754"/>
                </a:lnTo>
                <a:cubicBezTo>
                  <a:pt x="5940485" y="4148754"/>
                  <a:pt x="6135411" y="4109959"/>
                  <a:pt x="6319969" y="4033515"/>
                </a:cubicBezTo>
                <a:cubicBezTo>
                  <a:pt x="6504529" y="3957072"/>
                  <a:pt x="6669753" y="3846668"/>
                  <a:pt x="6811001" y="3705419"/>
                </a:cubicBezTo>
                <a:lnTo>
                  <a:pt x="10028503" y="487980"/>
                </a:lnTo>
                <a:cubicBezTo>
                  <a:pt x="10183997" y="332486"/>
                  <a:pt x="10365884" y="210952"/>
                  <a:pt x="10569077" y="126813"/>
                </a:cubicBezTo>
                <a:cubicBezTo>
                  <a:pt x="10772269" y="42675"/>
                  <a:pt x="10986781" y="0"/>
                  <a:pt x="11206701" y="0"/>
                </a:cubicBezTo>
                <a:close/>
              </a:path>
            </a:pathLst>
          </a:custGeom>
          <a:gradFill>
            <a:gsLst>
              <a:gs pos="20000">
                <a:srgbClr val="0095C4"/>
              </a:gs>
              <a:gs pos="80000">
                <a:schemeClr val="accent5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2AE01D1-6E35-D230-30F3-0D3E2F8A5364}"/>
              </a:ext>
            </a:extLst>
          </p:cNvPr>
          <p:cNvSpPr/>
          <p:nvPr/>
        </p:nvSpPr>
        <p:spPr>
          <a:xfrm>
            <a:off x="6457030" y="3564299"/>
            <a:ext cx="5731795" cy="3298781"/>
          </a:xfrm>
          <a:custGeom>
            <a:avLst/>
            <a:gdLst>
              <a:gd name="connsiteX0" fmla="*/ 3823502 w 5731795"/>
              <a:gd name="connsiteY0" fmla="*/ 0 h 3298781"/>
              <a:gd name="connsiteX1" fmla="*/ 5731795 w 5731795"/>
              <a:gd name="connsiteY1" fmla="*/ 0 h 3298781"/>
              <a:gd name="connsiteX2" fmla="*/ 5731795 w 5731795"/>
              <a:gd name="connsiteY2" fmla="*/ 1358608 h 3298781"/>
              <a:gd name="connsiteX3" fmla="*/ 3791622 w 5731795"/>
              <a:gd name="connsiteY3" fmla="*/ 3298781 h 3298781"/>
              <a:gd name="connsiteX4" fmla="*/ 0 w 5731795"/>
              <a:gd name="connsiteY4" fmla="*/ 3298781 h 3298781"/>
              <a:gd name="connsiteX5" fmla="*/ 2927726 w 5731795"/>
              <a:gd name="connsiteY5" fmla="*/ 371055 h 3298781"/>
              <a:gd name="connsiteX6" fmla="*/ 3823502 w 5731795"/>
              <a:gd name="connsiteY6" fmla="*/ 0 h 329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31795" h="3298781">
                <a:moveTo>
                  <a:pt x="3823502" y="0"/>
                </a:moveTo>
                <a:lnTo>
                  <a:pt x="5731795" y="0"/>
                </a:lnTo>
                <a:lnTo>
                  <a:pt x="5731795" y="1358608"/>
                </a:lnTo>
                <a:lnTo>
                  <a:pt x="3791622" y="3298781"/>
                </a:lnTo>
                <a:lnTo>
                  <a:pt x="0" y="3298781"/>
                </a:lnTo>
                <a:lnTo>
                  <a:pt x="2927726" y="371055"/>
                </a:lnTo>
                <a:cubicBezTo>
                  <a:pt x="3165320" y="133460"/>
                  <a:pt x="3487538" y="0"/>
                  <a:pt x="3823502" y="0"/>
                </a:cubicBezTo>
                <a:close/>
              </a:path>
            </a:pathLst>
          </a:custGeom>
          <a:gradFill>
            <a:gsLst>
              <a:gs pos="21000">
                <a:schemeClr val="accent5"/>
              </a:gs>
              <a:gs pos="83000">
                <a:srgbClr val="0095C4"/>
              </a:gs>
            </a:gsLst>
            <a:lin ang="18900033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2A1148C9-BE55-F64C-8A6E-A5239BDB4089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CA9A76-8DB9-793E-B69C-4DDA15EBC5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Big Statement – </a:t>
            </a:r>
            <a:br>
              <a:rPr lang="en-US" dirty="0"/>
            </a:br>
            <a:r>
              <a:rPr lang="en-US" dirty="0"/>
              <a:t>Purple Theme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E9F2B30E-136B-200F-6F46-63B36E449AFD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9" name="Freeform: Shape 31">
            <a:extLst>
              <a:ext uri="{FF2B5EF4-FFF2-40B4-BE49-F238E27FC236}">
                <a16:creationId xmlns:a16="http://schemas.microsoft.com/office/drawing/2014/main" id="{23AA4DDC-2936-0AB6-8344-5481913C661E}"/>
              </a:ext>
            </a:extLst>
          </p:cNvPr>
          <p:cNvSpPr/>
          <p:nvPr userDrawn="1"/>
        </p:nvSpPr>
        <p:spPr>
          <a:xfrm>
            <a:off x="-9731" y="1828236"/>
            <a:ext cx="12203581" cy="4225133"/>
          </a:xfrm>
          <a:custGeom>
            <a:avLst/>
            <a:gdLst>
              <a:gd name="connsiteX0" fmla="*/ 11206701 w 12203581"/>
              <a:gd name="connsiteY0" fmla="*/ 0 h 4225133"/>
              <a:gd name="connsiteX1" fmla="*/ 12203581 w 12203581"/>
              <a:gd name="connsiteY1" fmla="*/ 0 h 4225133"/>
              <a:gd name="connsiteX2" fmla="*/ 12203581 w 12203581"/>
              <a:gd name="connsiteY2" fmla="*/ 76381 h 4225133"/>
              <a:gd name="connsiteX3" fmla="*/ 11206764 w 12203581"/>
              <a:gd name="connsiteY3" fmla="*/ 76381 h 4225133"/>
              <a:gd name="connsiteX4" fmla="*/ 10082496 w 12203581"/>
              <a:gd name="connsiteY4" fmla="*/ 542038 h 4225133"/>
              <a:gd name="connsiteX5" fmla="*/ 6864996 w 12203581"/>
              <a:gd name="connsiteY5" fmla="*/ 3759476 h 4225133"/>
              <a:gd name="connsiteX6" fmla="*/ 5740727 w 12203581"/>
              <a:gd name="connsiteY6" fmla="*/ 4225133 h 4225133"/>
              <a:gd name="connsiteX7" fmla="*/ 0 w 12203581"/>
              <a:gd name="connsiteY7" fmla="*/ 4225133 h 4225133"/>
              <a:gd name="connsiteX8" fmla="*/ 0 w 12203581"/>
              <a:gd name="connsiteY8" fmla="*/ 4148754 h 4225133"/>
              <a:gd name="connsiteX9" fmla="*/ 5740727 w 12203581"/>
              <a:gd name="connsiteY9" fmla="*/ 4148754 h 4225133"/>
              <a:gd name="connsiteX10" fmla="*/ 6319969 w 12203581"/>
              <a:gd name="connsiteY10" fmla="*/ 4033515 h 4225133"/>
              <a:gd name="connsiteX11" fmla="*/ 6811001 w 12203581"/>
              <a:gd name="connsiteY11" fmla="*/ 3705419 h 4225133"/>
              <a:gd name="connsiteX12" fmla="*/ 10028503 w 12203581"/>
              <a:gd name="connsiteY12" fmla="*/ 487980 h 4225133"/>
              <a:gd name="connsiteX13" fmla="*/ 10569077 w 12203581"/>
              <a:gd name="connsiteY13" fmla="*/ 126813 h 4225133"/>
              <a:gd name="connsiteX14" fmla="*/ 11206701 w 12203581"/>
              <a:gd name="connsiteY14" fmla="*/ 0 h 422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203581" h="4225133">
                <a:moveTo>
                  <a:pt x="11206701" y="0"/>
                </a:moveTo>
                <a:lnTo>
                  <a:pt x="12203581" y="0"/>
                </a:lnTo>
                <a:lnTo>
                  <a:pt x="12203581" y="76381"/>
                </a:lnTo>
                <a:lnTo>
                  <a:pt x="11206764" y="76381"/>
                </a:lnTo>
                <a:cubicBezTo>
                  <a:pt x="10785052" y="76381"/>
                  <a:pt x="10380639" y="243896"/>
                  <a:pt x="10082496" y="542038"/>
                </a:cubicBezTo>
                <a:lnTo>
                  <a:pt x="6864996" y="3759476"/>
                </a:lnTo>
                <a:cubicBezTo>
                  <a:pt x="6566789" y="4057618"/>
                  <a:pt x="6162377" y="4225133"/>
                  <a:pt x="5740727" y="4225133"/>
                </a:cubicBezTo>
                <a:lnTo>
                  <a:pt x="0" y="4225133"/>
                </a:lnTo>
                <a:lnTo>
                  <a:pt x="0" y="4148754"/>
                </a:lnTo>
                <a:lnTo>
                  <a:pt x="5740727" y="4148754"/>
                </a:lnTo>
                <a:cubicBezTo>
                  <a:pt x="5940485" y="4148754"/>
                  <a:pt x="6135411" y="4109959"/>
                  <a:pt x="6319969" y="4033515"/>
                </a:cubicBezTo>
                <a:cubicBezTo>
                  <a:pt x="6504529" y="3957072"/>
                  <a:pt x="6669753" y="3846668"/>
                  <a:pt x="6811001" y="3705419"/>
                </a:cubicBezTo>
                <a:lnTo>
                  <a:pt x="10028503" y="487980"/>
                </a:lnTo>
                <a:cubicBezTo>
                  <a:pt x="10183997" y="332486"/>
                  <a:pt x="10365884" y="210952"/>
                  <a:pt x="10569077" y="126813"/>
                </a:cubicBezTo>
                <a:cubicBezTo>
                  <a:pt x="10772269" y="42675"/>
                  <a:pt x="10986781" y="0"/>
                  <a:pt x="11206701" y="0"/>
                </a:cubicBezTo>
                <a:close/>
              </a:path>
            </a:pathLst>
          </a:custGeom>
          <a:gradFill>
            <a:gsLst>
              <a:gs pos="20000">
                <a:srgbClr val="0095C4"/>
              </a:gs>
              <a:gs pos="80000">
                <a:schemeClr val="accent5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2A1148C9-BE55-F64C-8A6E-A5239BDB4089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995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7" y="69850"/>
            <a:ext cx="5403138" cy="6788150"/>
          </a:xfrm>
        </p:spPr>
        <p:txBody>
          <a:bodyPr lIns="640080" tIns="0" rIns="640080"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1AAC44A2-B8BC-4B45-BE44-C4C65AFCB660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5" name="page number">
            <a:extLst>
              <a:ext uri="{FF2B5EF4-FFF2-40B4-BE49-F238E27FC236}">
                <a16:creationId xmlns:a16="http://schemas.microsoft.com/office/drawing/2014/main" id="{1AAC44A2-B8BC-4B45-BE44-C4C65AFCB660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43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9B88A46-F304-51F6-1AAF-726E7309052D}"/>
              </a:ext>
            </a:extLst>
          </p:cNvPr>
          <p:cNvSpPr/>
          <p:nvPr/>
        </p:nvSpPr>
        <p:spPr>
          <a:xfrm>
            <a:off x="0" y="4332288"/>
            <a:ext cx="12188825" cy="2525712"/>
          </a:xfrm>
          <a:prstGeom prst="rect">
            <a:avLst/>
          </a:prstGeom>
          <a:solidFill>
            <a:srgbClr val="F4F8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4AFE851-C873-10C5-E165-301FDB834692}"/>
              </a:ext>
            </a:extLst>
          </p:cNvPr>
          <p:cNvSpPr/>
          <p:nvPr/>
        </p:nvSpPr>
        <p:spPr>
          <a:xfrm>
            <a:off x="667600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" name="Text Placeholder 14" descr="Doughnut chart label 3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Doughnut Chart slide, click to add text here</a:t>
            </a:r>
          </a:p>
        </p:txBody>
      </p:sp>
      <p:sp>
        <p:nvSpPr>
          <p:cNvPr id="13" name="Text Placeholder 12" descr="Doughnut chart label 1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12" descr="Doughnut chart label 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2" descr="Doughnut chart label 4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12" descr="Doughnut chart label 5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12" descr="Doughnut chart label 6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5FED840F-E343-734C-96BA-0EFF5AE5DADC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4AFE851-C873-10C5-E165-301FDB834692}"/>
              </a:ext>
            </a:extLst>
          </p:cNvPr>
          <p:cNvSpPr/>
          <p:nvPr userDrawn="1"/>
        </p:nvSpPr>
        <p:spPr>
          <a:xfrm>
            <a:off x="667600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6" name="page number">
            <a:extLst>
              <a:ext uri="{FF2B5EF4-FFF2-40B4-BE49-F238E27FC236}">
                <a16:creationId xmlns:a16="http://schemas.microsoft.com/office/drawing/2014/main" id="{5FED840F-E343-734C-96BA-0EFF5AE5DAD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 bwMode="gray"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CEE8D9-FDE7-899B-5A8B-0319BBA14ED2}"/>
              </a:ext>
            </a:extLst>
          </p:cNvPr>
          <p:cNvSpPr txBox="1"/>
          <p:nvPr userDrawn="1"/>
        </p:nvSpPr>
        <p:spPr>
          <a:xfrm>
            <a:off x="2109401" y="6395860"/>
            <a:ext cx="385522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Broadcom Proprietary and Confidential. Copyright © 2024 Broadcom.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All Rights Reserved. The term “Broadcom” refers to Broadcom Inc. and/or its subsidiaries.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C3EF7E2-2749-5CD1-C933-4E76B59036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88494" y="6412684"/>
            <a:ext cx="1380310" cy="18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56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number">
            <a:extLst>
              <a:ext uri="{FF2B5EF4-FFF2-40B4-BE49-F238E27FC236}">
                <a16:creationId xmlns:a16="http://schemas.microsoft.com/office/drawing/2014/main" id="{BE17F87B-8433-6C45-84D8-13DF5C0ADDB4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3" name="page number">
            <a:extLst>
              <a:ext uri="{FF2B5EF4-FFF2-40B4-BE49-F238E27FC236}">
                <a16:creationId xmlns:a16="http://schemas.microsoft.com/office/drawing/2014/main" id="{BE17F87B-8433-6C45-84D8-13DF5C0ADDB4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493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page number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5" name="page number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E83AD8-9422-63BE-0046-FDDFAD3A0F3F}"/>
              </a:ext>
            </a:extLst>
          </p:cNvPr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99">
              <a:solidFill>
                <a:schemeClr val="accent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918A97-AE81-E33B-ED96-0F8517176928}"/>
              </a:ext>
            </a:extLst>
          </p:cNvPr>
          <p:cNvSpPr txBox="1"/>
          <p:nvPr userDrawn="1"/>
        </p:nvSpPr>
        <p:spPr>
          <a:xfrm>
            <a:off x="606393" y="1084246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Aft>
                <a:spcPts val="2999"/>
              </a:spcAft>
            </a:pPr>
            <a:r>
              <a:rPr lang="en-US" sz="10997" spc="0">
                <a:solidFill>
                  <a:schemeClr val="bg1"/>
                </a:solidFill>
                <a:latin typeface="+mj-lt"/>
              </a:rPr>
              <a:t>DO NOT USE </a:t>
            </a:r>
            <a:endParaRPr lang="en-US" sz="10997" spc="300">
              <a:solidFill>
                <a:schemeClr val="bg1"/>
              </a:solidFill>
              <a:latin typeface="+mj-lt"/>
            </a:endParaRPr>
          </a:p>
          <a:p>
            <a:pPr algn="ctr">
              <a:lnSpc>
                <a:spcPct val="90000"/>
              </a:lnSpc>
            </a:pPr>
            <a:r>
              <a:rPr lang="en-US" sz="4399" spc="0">
                <a:solidFill>
                  <a:schemeClr val="bg1"/>
                </a:solidFill>
              </a:rPr>
              <a:t>All layouts past this are </a:t>
            </a:r>
            <a:r>
              <a:rPr lang="en-US" sz="4399" spc="0">
                <a:solidFill>
                  <a:schemeClr val="bg1"/>
                </a:solidFill>
                <a:latin typeface="Metropolis Semi Bold" panose="00000700000000000000" pitchFamily="2" charset="0"/>
              </a:rPr>
              <a:t>not</a:t>
            </a:r>
            <a:br>
              <a:rPr lang="en-US" sz="4399" spc="0">
                <a:solidFill>
                  <a:schemeClr val="bg1"/>
                </a:solidFill>
                <a:latin typeface="Metropolis Semi Bold" panose="00000700000000000000" pitchFamily="2" charset="0"/>
              </a:rPr>
            </a:br>
            <a:r>
              <a:rPr lang="en-US" sz="4399" spc="0">
                <a:solidFill>
                  <a:schemeClr val="bg1"/>
                </a:solidFill>
                <a:latin typeface="Metropolis Semi Bold" panose="00000700000000000000" pitchFamily="2" charset="0"/>
              </a:rPr>
              <a:t>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125220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– Le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Section Title Option 1</a:t>
            </a:r>
            <a:br>
              <a:rPr lang="en-US"/>
            </a:br>
            <a:r>
              <a:rPr lang="en-US"/>
              <a:t>Green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20A83C12-6BEB-4E4C-9FB0-AA1FB4C661B1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880B34-1E61-BED8-9D19-CC47E69A1FF0}"/>
              </a:ext>
            </a:extLst>
          </p:cNvPr>
          <p:cNvSpPr/>
          <p:nvPr userDrawn="1"/>
        </p:nvSpPr>
        <p:spPr>
          <a:xfrm>
            <a:off x="6525510" y="666685"/>
            <a:ext cx="5663315" cy="5331994"/>
          </a:xfrm>
          <a:custGeom>
            <a:avLst/>
            <a:gdLst>
              <a:gd name="connsiteX0" fmla="*/ 5663315 w 5663315"/>
              <a:gd name="connsiteY0" fmla="*/ 0 h 5331994"/>
              <a:gd name="connsiteX1" fmla="*/ 5663315 w 5663315"/>
              <a:gd name="connsiteY1" fmla="*/ 2653504 h 5331994"/>
              <a:gd name="connsiteX2" fmla="*/ 3356810 w 5663315"/>
              <a:gd name="connsiteY2" fmla="*/ 4960016 h 5331994"/>
              <a:gd name="connsiteX3" fmla="*/ 2458806 w 5663315"/>
              <a:gd name="connsiteY3" fmla="*/ 5331994 h 5331994"/>
              <a:gd name="connsiteX4" fmla="*/ 127247 w 5663315"/>
              <a:gd name="connsiteY4" fmla="*/ 5331994 h 5331994"/>
              <a:gd name="connsiteX5" fmla="*/ 37459 w 5663315"/>
              <a:gd name="connsiteY5" fmla="*/ 5115208 h 5331994"/>
              <a:gd name="connsiteX6" fmla="*/ 4781475 w 5663315"/>
              <a:gd name="connsiteY6" fmla="*/ 371179 h 5331994"/>
              <a:gd name="connsiteX7" fmla="*/ 5553942 w 5663315"/>
              <a:gd name="connsiteY7" fmla="*/ 5414 h 5331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63315" h="5331994">
                <a:moveTo>
                  <a:pt x="5663315" y="0"/>
                </a:moveTo>
                <a:lnTo>
                  <a:pt x="5663315" y="2653504"/>
                </a:lnTo>
                <a:lnTo>
                  <a:pt x="3356810" y="4960016"/>
                </a:lnTo>
                <a:cubicBezTo>
                  <a:pt x="3118625" y="5198201"/>
                  <a:pt x="2795605" y="5331994"/>
                  <a:pt x="2458806" y="5331994"/>
                </a:cubicBezTo>
                <a:lnTo>
                  <a:pt x="127247" y="5331994"/>
                </a:lnTo>
                <a:cubicBezTo>
                  <a:pt x="14092" y="5331994"/>
                  <a:pt x="-42549" y="5195217"/>
                  <a:pt x="37459" y="5115208"/>
                </a:cubicBezTo>
                <a:lnTo>
                  <a:pt x="4781475" y="371179"/>
                </a:lnTo>
                <a:cubicBezTo>
                  <a:pt x="4989831" y="162766"/>
                  <a:pt x="5263188" y="34280"/>
                  <a:pt x="5553942" y="5414"/>
                </a:cubicBezTo>
                <a:close/>
              </a:path>
            </a:pathLst>
          </a:custGeom>
          <a:gradFill>
            <a:gsLst>
              <a:gs pos="21000">
                <a:schemeClr val="accent4"/>
              </a:gs>
              <a:gs pos="89000">
                <a:schemeClr val="accent3"/>
              </a:gs>
            </a:gsLst>
            <a:lin ang="189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20A83C12-6BEB-4E4C-9FB0-AA1FB4C661B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254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7" y="938794"/>
            <a:ext cx="6587869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Section Title Option 2</a:t>
            </a:r>
            <a:br>
              <a:rPr lang="en-US"/>
            </a:br>
            <a:r>
              <a:rPr lang="en-US"/>
              <a:t>Blue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574010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274E202C-D42A-664B-A387-688ED8610969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BDEC133-91F8-98FE-DF2D-3917EC311D68}"/>
              </a:ext>
            </a:extLst>
          </p:cNvPr>
          <p:cNvSpPr/>
          <p:nvPr/>
        </p:nvSpPr>
        <p:spPr>
          <a:xfrm>
            <a:off x="6524631" y="635863"/>
            <a:ext cx="5663315" cy="5331994"/>
          </a:xfrm>
          <a:custGeom>
            <a:avLst/>
            <a:gdLst>
              <a:gd name="connsiteX0" fmla="*/ 5663315 w 5663315"/>
              <a:gd name="connsiteY0" fmla="*/ 0 h 5331994"/>
              <a:gd name="connsiteX1" fmla="*/ 5663315 w 5663315"/>
              <a:gd name="connsiteY1" fmla="*/ 2653504 h 5331994"/>
              <a:gd name="connsiteX2" fmla="*/ 3356810 w 5663315"/>
              <a:gd name="connsiteY2" fmla="*/ 4960016 h 5331994"/>
              <a:gd name="connsiteX3" fmla="*/ 2458806 w 5663315"/>
              <a:gd name="connsiteY3" fmla="*/ 5331994 h 5331994"/>
              <a:gd name="connsiteX4" fmla="*/ 127247 w 5663315"/>
              <a:gd name="connsiteY4" fmla="*/ 5331994 h 5331994"/>
              <a:gd name="connsiteX5" fmla="*/ 37459 w 5663315"/>
              <a:gd name="connsiteY5" fmla="*/ 5115208 h 5331994"/>
              <a:gd name="connsiteX6" fmla="*/ 4781475 w 5663315"/>
              <a:gd name="connsiteY6" fmla="*/ 371179 h 5331994"/>
              <a:gd name="connsiteX7" fmla="*/ 5553942 w 5663315"/>
              <a:gd name="connsiteY7" fmla="*/ 5414 h 5331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63315" h="5331994">
                <a:moveTo>
                  <a:pt x="5663315" y="0"/>
                </a:moveTo>
                <a:lnTo>
                  <a:pt x="5663315" y="2653504"/>
                </a:lnTo>
                <a:lnTo>
                  <a:pt x="3356810" y="4960016"/>
                </a:lnTo>
                <a:cubicBezTo>
                  <a:pt x="3118625" y="5198201"/>
                  <a:pt x="2795605" y="5331994"/>
                  <a:pt x="2458806" y="5331994"/>
                </a:cubicBezTo>
                <a:lnTo>
                  <a:pt x="127247" y="5331994"/>
                </a:lnTo>
                <a:cubicBezTo>
                  <a:pt x="14092" y="5331994"/>
                  <a:pt x="-42549" y="5195217"/>
                  <a:pt x="37459" y="5115208"/>
                </a:cubicBezTo>
                <a:lnTo>
                  <a:pt x="4781475" y="371179"/>
                </a:lnTo>
                <a:cubicBezTo>
                  <a:pt x="4989831" y="162766"/>
                  <a:pt x="5263188" y="34280"/>
                  <a:pt x="5553942" y="5414"/>
                </a:cubicBezTo>
                <a:close/>
              </a:path>
            </a:pathLst>
          </a:custGeom>
          <a:gradFill>
            <a:gsLst>
              <a:gs pos="21000">
                <a:schemeClr val="accent2"/>
              </a:gs>
              <a:gs pos="89000">
                <a:schemeClr val="accent3"/>
              </a:gs>
            </a:gsLst>
            <a:lin ang="189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274E202C-D42A-664B-A387-688ED8610969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62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7" y="938794"/>
            <a:ext cx="6555971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Section Title Option 3 </a:t>
            </a:r>
            <a:br>
              <a:rPr lang="en-US"/>
            </a:br>
            <a:r>
              <a:rPr lang="en-US"/>
              <a:t>Purple Theme</a:t>
            </a:r>
          </a:p>
        </p:txBody>
      </p:sp>
      <p:sp>
        <p:nvSpPr>
          <p:cNvPr id="128" name="Subtitle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54211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8424C6A4-7F55-9842-969F-317F913DCB90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43FD454-1DEA-D13A-0DE1-B9CABA1ED1FE}"/>
              </a:ext>
            </a:extLst>
          </p:cNvPr>
          <p:cNvSpPr/>
          <p:nvPr/>
        </p:nvSpPr>
        <p:spPr>
          <a:xfrm>
            <a:off x="6524631" y="635863"/>
            <a:ext cx="5663315" cy="5331994"/>
          </a:xfrm>
          <a:custGeom>
            <a:avLst/>
            <a:gdLst>
              <a:gd name="connsiteX0" fmla="*/ 5663315 w 5663315"/>
              <a:gd name="connsiteY0" fmla="*/ 0 h 5331994"/>
              <a:gd name="connsiteX1" fmla="*/ 5663315 w 5663315"/>
              <a:gd name="connsiteY1" fmla="*/ 2653504 h 5331994"/>
              <a:gd name="connsiteX2" fmla="*/ 3356810 w 5663315"/>
              <a:gd name="connsiteY2" fmla="*/ 4960016 h 5331994"/>
              <a:gd name="connsiteX3" fmla="*/ 2458806 w 5663315"/>
              <a:gd name="connsiteY3" fmla="*/ 5331994 h 5331994"/>
              <a:gd name="connsiteX4" fmla="*/ 127247 w 5663315"/>
              <a:gd name="connsiteY4" fmla="*/ 5331994 h 5331994"/>
              <a:gd name="connsiteX5" fmla="*/ 37459 w 5663315"/>
              <a:gd name="connsiteY5" fmla="*/ 5115208 h 5331994"/>
              <a:gd name="connsiteX6" fmla="*/ 4781475 w 5663315"/>
              <a:gd name="connsiteY6" fmla="*/ 371179 h 5331994"/>
              <a:gd name="connsiteX7" fmla="*/ 5553942 w 5663315"/>
              <a:gd name="connsiteY7" fmla="*/ 5414 h 5331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63315" h="5331994">
                <a:moveTo>
                  <a:pt x="5663315" y="0"/>
                </a:moveTo>
                <a:lnTo>
                  <a:pt x="5663315" y="2653504"/>
                </a:lnTo>
                <a:lnTo>
                  <a:pt x="3356810" y="4960016"/>
                </a:lnTo>
                <a:cubicBezTo>
                  <a:pt x="3118625" y="5198201"/>
                  <a:pt x="2795605" y="5331994"/>
                  <a:pt x="2458806" y="5331994"/>
                </a:cubicBezTo>
                <a:lnTo>
                  <a:pt x="127247" y="5331994"/>
                </a:lnTo>
                <a:cubicBezTo>
                  <a:pt x="14092" y="5331994"/>
                  <a:pt x="-42549" y="5195217"/>
                  <a:pt x="37459" y="5115208"/>
                </a:cubicBezTo>
                <a:lnTo>
                  <a:pt x="4781475" y="371179"/>
                </a:lnTo>
                <a:cubicBezTo>
                  <a:pt x="4989831" y="162766"/>
                  <a:pt x="5263188" y="34280"/>
                  <a:pt x="5553942" y="5414"/>
                </a:cubicBezTo>
                <a:close/>
              </a:path>
            </a:pathLst>
          </a:custGeom>
          <a:gradFill>
            <a:gsLst>
              <a:gs pos="21000">
                <a:schemeClr val="accent5"/>
              </a:gs>
              <a:gs pos="89000">
                <a:schemeClr val="accent3"/>
              </a:gs>
            </a:gsLst>
            <a:lin ang="1890000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8424C6A4-7F55-9842-969F-317F913DCB90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980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–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ue sky with white clouds&#10;&#10;Description automatically generated">
            <a:extLst>
              <a:ext uri="{FF2B5EF4-FFF2-40B4-BE49-F238E27FC236}">
                <a16:creationId xmlns:a16="http://schemas.microsoft.com/office/drawing/2014/main" id="{D1601FB6-7205-3D56-8322-782554EE923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9974" y="1239062"/>
            <a:ext cx="7508851" cy="563163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FB41C97-3B72-BBBF-039B-56D8186F8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" y="-496"/>
            <a:ext cx="12187945" cy="6858495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417634E-D293-9DD1-5893-0DC6BD57B448}"/>
              </a:ext>
            </a:extLst>
          </p:cNvPr>
          <p:cNvSpPr/>
          <p:nvPr/>
        </p:nvSpPr>
        <p:spPr>
          <a:xfrm>
            <a:off x="5801096" y="1239062"/>
            <a:ext cx="6406144" cy="5618939"/>
          </a:xfrm>
          <a:custGeom>
            <a:avLst/>
            <a:gdLst>
              <a:gd name="connsiteX0" fmla="*/ 6312206 w 6406144"/>
              <a:gd name="connsiteY0" fmla="*/ 0 h 5618939"/>
              <a:gd name="connsiteX1" fmla="*/ 6406144 w 6406144"/>
              <a:gd name="connsiteY1" fmla="*/ 0 h 5618939"/>
              <a:gd name="connsiteX2" fmla="*/ 6406144 w 6406144"/>
              <a:gd name="connsiteY2" fmla="*/ 76059 h 5618939"/>
              <a:gd name="connsiteX3" fmla="*/ 6312206 w 6406144"/>
              <a:gd name="connsiteY3" fmla="*/ 76059 h 5618939"/>
              <a:gd name="connsiteX4" fmla="*/ 5192668 w 6406144"/>
              <a:gd name="connsiteY4" fmla="*/ 539757 h 5618939"/>
              <a:gd name="connsiteX5" fmla="*/ 118525 w 6406144"/>
              <a:gd name="connsiteY5" fmla="*/ 5613965 h 5618939"/>
              <a:gd name="connsiteX6" fmla="*/ 113031 w 6406144"/>
              <a:gd name="connsiteY6" fmla="*/ 5618939 h 5618939"/>
              <a:gd name="connsiteX7" fmla="*/ 0 w 6406144"/>
              <a:gd name="connsiteY7" fmla="*/ 5618939 h 5618939"/>
              <a:gd name="connsiteX8" fmla="*/ 64758 w 6406144"/>
              <a:gd name="connsiteY8" fmla="*/ 5560198 h 5618939"/>
              <a:gd name="connsiteX9" fmla="*/ 5138965 w 6406144"/>
              <a:gd name="connsiteY9" fmla="*/ 485927 h 5618939"/>
              <a:gd name="connsiteX10" fmla="*/ 5677265 w 6406144"/>
              <a:gd name="connsiteY10" fmla="*/ 126279 h 5618939"/>
              <a:gd name="connsiteX11" fmla="*/ 6312206 w 6406144"/>
              <a:gd name="connsiteY11" fmla="*/ 0 h 561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06144" h="5618939">
                <a:moveTo>
                  <a:pt x="6312206" y="0"/>
                </a:moveTo>
                <a:lnTo>
                  <a:pt x="6406144" y="0"/>
                </a:lnTo>
                <a:lnTo>
                  <a:pt x="6406144" y="76059"/>
                </a:lnTo>
                <a:lnTo>
                  <a:pt x="6312206" y="76059"/>
                </a:lnTo>
                <a:cubicBezTo>
                  <a:pt x="5892268" y="76059"/>
                  <a:pt x="5489557" y="242868"/>
                  <a:pt x="5192668" y="539757"/>
                </a:cubicBezTo>
                <a:lnTo>
                  <a:pt x="118525" y="5613965"/>
                </a:lnTo>
                <a:lnTo>
                  <a:pt x="113031" y="5618939"/>
                </a:lnTo>
                <a:lnTo>
                  <a:pt x="0" y="5618939"/>
                </a:lnTo>
                <a:lnTo>
                  <a:pt x="64758" y="5560198"/>
                </a:lnTo>
                <a:lnTo>
                  <a:pt x="5138965" y="485927"/>
                </a:lnTo>
                <a:cubicBezTo>
                  <a:pt x="5293805" y="331086"/>
                  <a:pt x="5474927" y="210064"/>
                  <a:pt x="5677265" y="126279"/>
                </a:cubicBezTo>
                <a:cubicBezTo>
                  <a:pt x="5879602" y="42494"/>
                  <a:pt x="6093212" y="0"/>
                  <a:pt x="6312206" y="0"/>
                </a:cubicBezTo>
                <a:close/>
              </a:path>
            </a:pathLst>
          </a:custGeom>
          <a:gradFill>
            <a:gsLst>
              <a:gs pos="22000">
                <a:schemeClr val="accent3"/>
              </a:gs>
              <a:gs pos="80000">
                <a:schemeClr val="accent4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75CEFF6F-DEAE-124A-A7E8-4A2D776D0794}"/>
              </a:ext>
            </a:extLst>
          </p:cNvPr>
          <p:cNvSpPr txBox="1"/>
          <p:nvPr/>
        </p:nvSpPr>
        <p:spPr bwMode="white"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>
                <a:solidFill>
                  <a:schemeClr val="bg1"/>
                </a:solidFill>
              </a:rPr>
              <a:pPr lvl="0" algn="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" name="Picture 29" descr="A blue sky with white clouds&#10;&#10;Description automatically generated">
            <a:extLst>
              <a:ext uri="{FF2B5EF4-FFF2-40B4-BE49-F238E27FC236}">
                <a16:creationId xmlns:a16="http://schemas.microsoft.com/office/drawing/2014/main" id="{D1601FB6-7205-3D56-8322-782554EE92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9974" y="1239062"/>
            <a:ext cx="7508851" cy="563163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FB41C97-3B72-BBBF-039B-56D8186F8F9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9" y="-496"/>
            <a:ext cx="12187945" cy="6858495"/>
          </a:xfrm>
          <a:prstGeom prst="rect">
            <a:avLst/>
          </a:prstGeom>
        </p:spPr>
      </p:pic>
      <p:sp>
        <p:nvSpPr>
          <p:cNvPr id="38" name="Freeform: Shape 14">
            <a:extLst>
              <a:ext uri="{FF2B5EF4-FFF2-40B4-BE49-F238E27FC236}">
                <a16:creationId xmlns:a16="http://schemas.microsoft.com/office/drawing/2014/main" id="{C417634E-D293-9DD1-5893-0DC6BD57B448}"/>
              </a:ext>
            </a:extLst>
          </p:cNvPr>
          <p:cNvSpPr/>
          <p:nvPr userDrawn="1"/>
        </p:nvSpPr>
        <p:spPr>
          <a:xfrm>
            <a:off x="5801096" y="1239062"/>
            <a:ext cx="6406144" cy="5618939"/>
          </a:xfrm>
          <a:custGeom>
            <a:avLst/>
            <a:gdLst>
              <a:gd name="connsiteX0" fmla="*/ 6312206 w 6406144"/>
              <a:gd name="connsiteY0" fmla="*/ 0 h 5618939"/>
              <a:gd name="connsiteX1" fmla="*/ 6406144 w 6406144"/>
              <a:gd name="connsiteY1" fmla="*/ 0 h 5618939"/>
              <a:gd name="connsiteX2" fmla="*/ 6406144 w 6406144"/>
              <a:gd name="connsiteY2" fmla="*/ 76059 h 5618939"/>
              <a:gd name="connsiteX3" fmla="*/ 6312206 w 6406144"/>
              <a:gd name="connsiteY3" fmla="*/ 76059 h 5618939"/>
              <a:gd name="connsiteX4" fmla="*/ 5192668 w 6406144"/>
              <a:gd name="connsiteY4" fmla="*/ 539757 h 5618939"/>
              <a:gd name="connsiteX5" fmla="*/ 118525 w 6406144"/>
              <a:gd name="connsiteY5" fmla="*/ 5613965 h 5618939"/>
              <a:gd name="connsiteX6" fmla="*/ 113031 w 6406144"/>
              <a:gd name="connsiteY6" fmla="*/ 5618939 h 5618939"/>
              <a:gd name="connsiteX7" fmla="*/ 0 w 6406144"/>
              <a:gd name="connsiteY7" fmla="*/ 5618939 h 5618939"/>
              <a:gd name="connsiteX8" fmla="*/ 64758 w 6406144"/>
              <a:gd name="connsiteY8" fmla="*/ 5560198 h 5618939"/>
              <a:gd name="connsiteX9" fmla="*/ 5138965 w 6406144"/>
              <a:gd name="connsiteY9" fmla="*/ 485927 h 5618939"/>
              <a:gd name="connsiteX10" fmla="*/ 5677265 w 6406144"/>
              <a:gd name="connsiteY10" fmla="*/ 126279 h 5618939"/>
              <a:gd name="connsiteX11" fmla="*/ 6312206 w 6406144"/>
              <a:gd name="connsiteY11" fmla="*/ 0 h 561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06144" h="5618939">
                <a:moveTo>
                  <a:pt x="6312206" y="0"/>
                </a:moveTo>
                <a:lnTo>
                  <a:pt x="6406144" y="0"/>
                </a:lnTo>
                <a:lnTo>
                  <a:pt x="6406144" y="76059"/>
                </a:lnTo>
                <a:lnTo>
                  <a:pt x="6312206" y="76059"/>
                </a:lnTo>
                <a:cubicBezTo>
                  <a:pt x="5892268" y="76059"/>
                  <a:pt x="5489557" y="242868"/>
                  <a:pt x="5192668" y="539757"/>
                </a:cubicBezTo>
                <a:lnTo>
                  <a:pt x="118525" y="5613965"/>
                </a:lnTo>
                <a:lnTo>
                  <a:pt x="113031" y="5618939"/>
                </a:lnTo>
                <a:lnTo>
                  <a:pt x="0" y="5618939"/>
                </a:lnTo>
                <a:lnTo>
                  <a:pt x="64758" y="5560198"/>
                </a:lnTo>
                <a:lnTo>
                  <a:pt x="5138965" y="485927"/>
                </a:lnTo>
                <a:cubicBezTo>
                  <a:pt x="5293805" y="331086"/>
                  <a:pt x="5474927" y="210064"/>
                  <a:pt x="5677265" y="126279"/>
                </a:cubicBezTo>
                <a:cubicBezTo>
                  <a:pt x="5879602" y="42494"/>
                  <a:pt x="6093212" y="0"/>
                  <a:pt x="6312206" y="0"/>
                </a:cubicBezTo>
                <a:close/>
              </a:path>
            </a:pathLst>
          </a:custGeom>
          <a:gradFill>
            <a:gsLst>
              <a:gs pos="22000">
                <a:schemeClr val="accent3"/>
              </a:gs>
              <a:gs pos="80000">
                <a:schemeClr val="accent4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1" name="page number">
            <a:extLst>
              <a:ext uri="{FF2B5EF4-FFF2-40B4-BE49-F238E27FC236}">
                <a16:creationId xmlns:a16="http://schemas.microsoft.com/office/drawing/2014/main" id="{75CEFF6F-DEAE-124A-A7E8-4A2D776D0794}"/>
              </a:ext>
            </a:extLst>
          </p:cNvPr>
          <p:cNvSpPr txBox="1"/>
          <p:nvPr userDrawn="1"/>
        </p:nvSpPr>
        <p:spPr bwMode="white"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>
                <a:solidFill>
                  <a:schemeClr val="bg1"/>
                </a:solidFill>
              </a:rPr>
              <a:pPr lvl="0" algn="r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C7F232-B242-3E19-807D-82AC6F3BAB30}"/>
              </a:ext>
            </a:extLst>
          </p:cNvPr>
          <p:cNvSpPr txBox="1"/>
          <p:nvPr userDrawn="1"/>
        </p:nvSpPr>
        <p:spPr>
          <a:xfrm>
            <a:off x="2109401" y="6395860"/>
            <a:ext cx="385522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Broadcom Proprietary and Confidential. Copyright © 2024 Broadcom.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All Rights Reserved. The term “Broadcom” refers to Broadcom Inc. and/or its subsidiaries.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11266820-2C32-508B-C874-07EE04E2A61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88494" y="6412684"/>
            <a:ext cx="1380310" cy="18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9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– Le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08D3F09-D706-3940-8906-CE0F09AC4B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text on left, green parallelograms on the right.”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1E51E88-6733-7942-B20E-2C56F8B2E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11" name="Picture Placeholder 11" descr="logo placeholder: click to insert logo or delete box if not needed">
            <a:extLst>
              <a:ext uri="{FF2B5EF4-FFF2-40B4-BE49-F238E27FC236}">
                <a16:creationId xmlns:a16="http://schemas.microsoft.com/office/drawing/2014/main" id="{90CA8A2D-22C2-3546-ACA3-B76C2A2C9541}"/>
              </a:ext>
            </a:extLst>
          </p:cNvPr>
          <p:cNvSpPr>
            <a:spLocks noGrp="1"/>
          </p:cNvSpPr>
          <p:nvPr>
            <p:ph type="pic" sz="quarter" idx="4294967295" hasCustomPrompt="1"/>
          </p:nvPr>
        </p:nvSpPr>
        <p:spPr>
          <a:xfrm>
            <a:off x="8925484" y="4619335"/>
            <a:ext cx="2740025" cy="1371600"/>
          </a:xfrm>
        </p:spPr>
        <p:txBody>
          <a:bodyPr/>
          <a:lstStyle/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F6B6E3-D446-FF48-A968-0E6ED9485DE5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659E5035-F2CA-5C90-AD93-9207A8ED2F62}"/>
              </a:ext>
            </a:extLst>
          </p:cNvPr>
          <p:cNvSpPr/>
          <p:nvPr userDrawn="1"/>
        </p:nvSpPr>
        <p:spPr>
          <a:xfrm>
            <a:off x="-8466" y="1838847"/>
            <a:ext cx="12203641" cy="4206431"/>
          </a:xfrm>
          <a:custGeom>
            <a:avLst/>
            <a:gdLst>
              <a:gd name="connsiteX0" fmla="*/ 11193762 w 12203641"/>
              <a:gd name="connsiteY0" fmla="*/ 0 h 4206431"/>
              <a:gd name="connsiteX1" fmla="*/ 12203641 w 12203641"/>
              <a:gd name="connsiteY1" fmla="*/ 0 h 4206431"/>
              <a:gd name="connsiteX2" fmla="*/ 12203641 w 12203641"/>
              <a:gd name="connsiteY2" fmla="*/ 76041 h 4206431"/>
              <a:gd name="connsiteX3" fmla="*/ 11193825 w 12203641"/>
              <a:gd name="connsiteY3" fmla="*/ 76041 h 4206431"/>
              <a:gd name="connsiteX4" fmla="*/ 10074550 w 12203641"/>
              <a:gd name="connsiteY4" fmla="*/ 539630 h 4206431"/>
              <a:gd name="connsiteX5" fmla="*/ 6871401 w 12203641"/>
              <a:gd name="connsiteY5" fmla="*/ 3742842 h 4206431"/>
              <a:gd name="connsiteX6" fmla="*/ 5752127 w 12203641"/>
              <a:gd name="connsiteY6" fmla="*/ 4206431 h 4206431"/>
              <a:gd name="connsiteX7" fmla="*/ 0 w 12203641"/>
              <a:gd name="connsiteY7" fmla="*/ 4206431 h 4206431"/>
              <a:gd name="connsiteX8" fmla="*/ 0 w 12203641"/>
              <a:gd name="connsiteY8" fmla="*/ 4130391 h 4206431"/>
              <a:gd name="connsiteX9" fmla="*/ 5752127 w 12203641"/>
              <a:gd name="connsiteY9" fmla="*/ 4130391 h 4206431"/>
              <a:gd name="connsiteX10" fmla="*/ 6328796 w 12203641"/>
              <a:gd name="connsiteY10" fmla="*/ 4015665 h 4206431"/>
              <a:gd name="connsiteX11" fmla="*/ 6817648 w 12203641"/>
              <a:gd name="connsiteY11" fmla="*/ 3689025 h 4206431"/>
              <a:gd name="connsiteX12" fmla="*/ 10020795 w 12203641"/>
              <a:gd name="connsiteY12" fmla="*/ 485877 h 4206431"/>
              <a:gd name="connsiteX13" fmla="*/ 11193762 w 12203641"/>
              <a:gd name="connsiteY13" fmla="*/ 0 h 4206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03641" h="4206431">
                <a:moveTo>
                  <a:pt x="11193762" y="0"/>
                </a:moveTo>
                <a:lnTo>
                  <a:pt x="12203641" y="0"/>
                </a:lnTo>
                <a:lnTo>
                  <a:pt x="12203641" y="76041"/>
                </a:lnTo>
                <a:lnTo>
                  <a:pt x="11193825" y="76041"/>
                </a:lnTo>
                <a:cubicBezTo>
                  <a:pt x="10773986" y="76041"/>
                  <a:pt x="10371368" y="242812"/>
                  <a:pt x="10074550" y="539630"/>
                </a:cubicBezTo>
                <a:lnTo>
                  <a:pt x="6871401" y="3742842"/>
                </a:lnTo>
                <a:cubicBezTo>
                  <a:pt x="6574520" y="4039660"/>
                  <a:pt x="6171901" y="4206431"/>
                  <a:pt x="5752127" y="4206431"/>
                </a:cubicBezTo>
                <a:lnTo>
                  <a:pt x="0" y="4206431"/>
                </a:lnTo>
                <a:lnTo>
                  <a:pt x="0" y="4130391"/>
                </a:lnTo>
                <a:lnTo>
                  <a:pt x="5752127" y="4130391"/>
                </a:lnTo>
                <a:cubicBezTo>
                  <a:pt x="5950998" y="4130391"/>
                  <a:pt x="6145057" y="4091769"/>
                  <a:pt x="6328796" y="4015665"/>
                </a:cubicBezTo>
                <a:cubicBezTo>
                  <a:pt x="6512534" y="3939560"/>
                  <a:pt x="6677025" y="3829647"/>
                  <a:pt x="6817648" y="3689025"/>
                </a:cubicBezTo>
                <a:lnTo>
                  <a:pt x="10020795" y="485877"/>
                </a:lnTo>
                <a:cubicBezTo>
                  <a:pt x="10334077" y="172532"/>
                  <a:pt x="10750686" y="0"/>
                  <a:pt x="11193762" y="0"/>
                </a:cubicBezTo>
                <a:close/>
              </a:path>
            </a:pathLst>
          </a:custGeom>
          <a:gradFill>
            <a:gsLst>
              <a:gs pos="20000">
                <a:srgbClr val="0095C4"/>
              </a:gs>
              <a:gs pos="45000">
                <a:srgbClr val="299B75"/>
              </a:gs>
              <a:gs pos="80000">
                <a:srgbClr val="61A30E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4" name="page number">
            <a:extLst>
              <a:ext uri="{FF2B5EF4-FFF2-40B4-BE49-F238E27FC236}">
                <a16:creationId xmlns:a16="http://schemas.microsoft.com/office/drawing/2014/main" id="{81F6B6E3-D446-FF48-A968-0E6ED9485DE5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0C27E7-1D6F-C569-2F0B-F6418263D142}"/>
              </a:ext>
            </a:extLst>
          </p:cNvPr>
          <p:cNvSpPr txBox="1"/>
          <p:nvPr userDrawn="1"/>
        </p:nvSpPr>
        <p:spPr>
          <a:xfrm>
            <a:off x="2109401" y="6395860"/>
            <a:ext cx="385522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Broadcom Proprietary and Confidential. Copyright © 2024 Broadcom.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All Rights Reserved. The term “Broadcom” refers to Broadcom Inc. and/or its subsidiaries.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F04E84C-3D80-986B-0F5C-579DEABF7F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88494" y="6412684"/>
            <a:ext cx="1380310" cy="18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92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1">
            <a:extLst>
              <a:ext uri="{FF2B5EF4-FFF2-40B4-BE49-F238E27FC236}">
                <a16:creationId xmlns:a16="http://schemas.microsoft.com/office/drawing/2014/main" id="{A2B10396-5330-52E9-6CAB-81B94A8222ED}"/>
              </a:ext>
            </a:extLst>
          </p:cNvPr>
          <p:cNvSpPr/>
          <p:nvPr userDrawn="1"/>
        </p:nvSpPr>
        <p:spPr>
          <a:xfrm>
            <a:off x="0" y="0"/>
            <a:ext cx="12188825" cy="6033051"/>
          </a:xfrm>
          <a:custGeom>
            <a:avLst/>
            <a:gdLst>
              <a:gd name="connsiteX0" fmla="*/ 0 w 12197292"/>
              <a:gd name="connsiteY0" fmla="*/ 0 h 6041519"/>
              <a:gd name="connsiteX1" fmla="*/ 12197292 w 12197292"/>
              <a:gd name="connsiteY1" fmla="*/ 0 h 6041519"/>
              <a:gd name="connsiteX2" fmla="*/ 12197292 w 12197292"/>
              <a:gd name="connsiteY2" fmla="*/ 1911192 h 6041519"/>
              <a:gd name="connsiteX3" fmla="*/ 11193762 w 12197292"/>
              <a:gd name="connsiteY3" fmla="*/ 1911192 h 6041519"/>
              <a:gd name="connsiteX4" fmla="*/ 10074486 w 12197292"/>
              <a:gd name="connsiteY4" fmla="*/ 2374782 h 6041519"/>
              <a:gd name="connsiteX5" fmla="*/ 6871338 w 12197292"/>
              <a:gd name="connsiteY5" fmla="*/ 5577930 h 6041519"/>
              <a:gd name="connsiteX6" fmla="*/ 5752064 w 12197292"/>
              <a:gd name="connsiteY6" fmla="*/ 6041519 h 6041519"/>
              <a:gd name="connsiteX7" fmla="*/ 0 w 12197292"/>
              <a:gd name="connsiteY7" fmla="*/ 6041519 h 6041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7292" h="6041519">
                <a:moveTo>
                  <a:pt x="0" y="0"/>
                </a:moveTo>
                <a:lnTo>
                  <a:pt x="12197292" y="0"/>
                </a:lnTo>
                <a:lnTo>
                  <a:pt x="12197292" y="1911192"/>
                </a:lnTo>
                <a:lnTo>
                  <a:pt x="11193762" y="1911192"/>
                </a:lnTo>
                <a:cubicBezTo>
                  <a:pt x="10773986" y="1911192"/>
                  <a:pt x="10371368" y="2077963"/>
                  <a:pt x="10074486" y="2374782"/>
                </a:cubicBezTo>
                <a:lnTo>
                  <a:pt x="6871338" y="5577930"/>
                </a:lnTo>
                <a:cubicBezTo>
                  <a:pt x="6574521" y="5874749"/>
                  <a:pt x="6171901" y="6041519"/>
                  <a:pt x="5752064" y="6041519"/>
                </a:cubicBezTo>
                <a:lnTo>
                  <a:pt x="0" y="6041519"/>
                </a:lnTo>
                <a:close/>
              </a:path>
            </a:pathLst>
          </a:custGeom>
          <a:solidFill>
            <a:schemeClr val="bg1"/>
          </a:solidFill>
          <a:ln w="0" cap="flat">
            <a:noFill/>
            <a:prstDash val="solid"/>
            <a:miter/>
          </a:ln>
          <a:effectLst>
            <a:outerShdw blurRad="241300" sx="102000" sy="102000" algn="ctr" rotWithShape="0">
              <a:schemeClr val="accent3">
                <a:alpha val="10000"/>
              </a:schemeClr>
            </a:outerShdw>
          </a:effectLst>
        </p:spPr>
        <p:txBody>
          <a:bodyPr rtlCol="0" anchor="ctr"/>
          <a:lstStyle/>
          <a:p>
            <a:pPr lvl="0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1B00066-9E85-96DD-B59A-251D959E616C}"/>
              </a:ext>
            </a:extLst>
          </p:cNvPr>
          <p:cNvSpPr/>
          <p:nvPr/>
        </p:nvSpPr>
        <p:spPr>
          <a:xfrm>
            <a:off x="-8466" y="1838847"/>
            <a:ext cx="12203641" cy="4206431"/>
          </a:xfrm>
          <a:custGeom>
            <a:avLst/>
            <a:gdLst>
              <a:gd name="connsiteX0" fmla="*/ 11193762 w 12203641"/>
              <a:gd name="connsiteY0" fmla="*/ 0 h 4206431"/>
              <a:gd name="connsiteX1" fmla="*/ 12203641 w 12203641"/>
              <a:gd name="connsiteY1" fmla="*/ 0 h 4206431"/>
              <a:gd name="connsiteX2" fmla="*/ 12203641 w 12203641"/>
              <a:gd name="connsiteY2" fmla="*/ 76041 h 4206431"/>
              <a:gd name="connsiteX3" fmla="*/ 11193825 w 12203641"/>
              <a:gd name="connsiteY3" fmla="*/ 76041 h 4206431"/>
              <a:gd name="connsiteX4" fmla="*/ 10074550 w 12203641"/>
              <a:gd name="connsiteY4" fmla="*/ 539630 h 4206431"/>
              <a:gd name="connsiteX5" fmla="*/ 6871401 w 12203641"/>
              <a:gd name="connsiteY5" fmla="*/ 3742842 h 4206431"/>
              <a:gd name="connsiteX6" fmla="*/ 5752127 w 12203641"/>
              <a:gd name="connsiteY6" fmla="*/ 4206431 h 4206431"/>
              <a:gd name="connsiteX7" fmla="*/ 0 w 12203641"/>
              <a:gd name="connsiteY7" fmla="*/ 4206431 h 4206431"/>
              <a:gd name="connsiteX8" fmla="*/ 0 w 12203641"/>
              <a:gd name="connsiteY8" fmla="*/ 4130391 h 4206431"/>
              <a:gd name="connsiteX9" fmla="*/ 5752127 w 12203641"/>
              <a:gd name="connsiteY9" fmla="*/ 4130391 h 4206431"/>
              <a:gd name="connsiteX10" fmla="*/ 6328796 w 12203641"/>
              <a:gd name="connsiteY10" fmla="*/ 4015665 h 4206431"/>
              <a:gd name="connsiteX11" fmla="*/ 6817648 w 12203641"/>
              <a:gd name="connsiteY11" fmla="*/ 3689025 h 4206431"/>
              <a:gd name="connsiteX12" fmla="*/ 10020795 w 12203641"/>
              <a:gd name="connsiteY12" fmla="*/ 485877 h 4206431"/>
              <a:gd name="connsiteX13" fmla="*/ 11193762 w 12203641"/>
              <a:gd name="connsiteY13" fmla="*/ 0 h 4206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03641" h="4206431">
                <a:moveTo>
                  <a:pt x="11193762" y="0"/>
                </a:moveTo>
                <a:lnTo>
                  <a:pt x="12203641" y="0"/>
                </a:lnTo>
                <a:lnTo>
                  <a:pt x="12203641" y="76041"/>
                </a:lnTo>
                <a:lnTo>
                  <a:pt x="11193825" y="76041"/>
                </a:lnTo>
                <a:cubicBezTo>
                  <a:pt x="10773986" y="76041"/>
                  <a:pt x="10371368" y="242812"/>
                  <a:pt x="10074550" y="539630"/>
                </a:cubicBezTo>
                <a:lnTo>
                  <a:pt x="6871401" y="3742842"/>
                </a:lnTo>
                <a:cubicBezTo>
                  <a:pt x="6574520" y="4039660"/>
                  <a:pt x="6171901" y="4206431"/>
                  <a:pt x="5752127" y="4206431"/>
                </a:cubicBezTo>
                <a:lnTo>
                  <a:pt x="0" y="4206431"/>
                </a:lnTo>
                <a:lnTo>
                  <a:pt x="0" y="4130391"/>
                </a:lnTo>
                <a:lnTo>
                  <a:pt x="5752127" y="4130391"/>
                </a:lnTo>
                <a:cubicBezTo>
                  <a:pt x="5950998" y="4130391"/>
                  <a:pt x="6145057" y="4091769"/>
                  <a:pt x="6328796" y="4015665"/>
                </a:cubicBezTo>
                <a:cubicBezTo>
                  <a:pt x="6512534" y="3939560"/>
                  <a:pt x="6677025" y="3829647"/>
                  <a:pt x="6817648" y="3689025"/>
                </a:cubicBezTo>
                <a:lnTo>
                  <a:pt x="10020795" y="485877"/>
                </a:lnTo>
                <a:cubicBezTo>
                  <a:pt x="10334077" y="172532"/>
                  <a:pt x="10750686" y="0"/>
                  <a:pt x="11193762" y="0"/>
                </a:cubicBezTo>
                <a:close/>
              </a:path>
            </a:pathLst>
          </a:custGeom>
          <a:gradFill>
            <a:gsLst>
              <a:gs pos="20000">
                <a:srgbClr val="0095C4"/>
              </a:gs>
              <a:gs pos="80000">
                <a:schemeClr val="accent2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08D3F09-D706-3940-8906-CE0F09AC4B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accent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Quote text on left, blue parallelograms on the right.”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1E51E88-6733-7942-B20E-2C56F8B2E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 marL="285750" indent="-2857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r>
              <a:rPr lang="en-US" dirty="0"/>
              <a:t>Source Name</a:t>
            </a:r>
          </a:p>
        </p:txBody>
      </p:sp>
      <p:sp>
        <p:nvSpPr>
          <p:cNvPr id="11" name="Picture Placeholder 11" descr="logo placeholder: click to insert logo or delete box if not needed">
            <a:extLst>
              <a:ext uri="{FF2B5EF4-FFF2-40B4-BE49-F238E27FC236}">
                <a16:creationId xmlns:a16="http://schemas.microsoft.com/office/drawing/2014/main" id="{A92ABA6C-6064-9743-BF58-8AB21015448D}"/>
              </a:ext>
            </a:extLst>
          </p:cNvPr>
          <p:cNvSpPr>
            <a:spLocks noGrp="1"/>
          </p:cNvSpPr>
          <p:nvPr>
            <p:ph type="pic" sz="quarter" idx="4294967295" hasCustomPrompt="1"/>
          </p:nvPr>
        </p:nvSpPr>
        <p:spPr>
          <a:xfrm>
            <a:off x="8925484" y="4619335"/>
            <a:ext cx="2740025" cy="1371600"/>
          </a:xfrm>
        </p:spPr>
        <p:txBody>
          <a:bodyPr/>
          <a:lstStyle/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BC60254-9AEC-2A49-ABD6-870EE5B97F6C}"/>
              </a:ext>
            </a:extLst>
          </p:cNvPr>
          <p:cNvSpPr txBox="1"/>
          <p:nvPr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35" name="page number">
            <a:extLst>
              <a:ext uri="{FF2B5EF4-FFF2-40B4-BE49-F238E27FC236}">
                <a16:creationId xmlns:a16="http://schemas.microsoft.com/office/drawing/2014/main" id="{DBC60254-9AEC-2A49-ABD6-870EE5B97F6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ED569B-417F-F01A-7595-9D4FF970E2FC}"/>
              </a:ext>
            </a:extLst>
          </p:cNvPr>
          <p:cNvSpPr txBox="1"/>
          <p:nvPr userDrawn="1"/>
        </p:nvSpPr>
        <p:spPr>
          <a:xfrm>
            <a:off x="2109401" y="6395860"/>
            <a:ext cx="385522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Broadcom Proprietary and Confidential. Copyright © 2024 Broadcom.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All Rights Reserved. The term “Broadcom” refers to Broadcom Inc. and/or its subsidiaries.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2FADA43-56BB-130E-199F-C3F3C98D8F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88494" y="6412684"/>
            <a:ext cx="1380310" cy="18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44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45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ick to edit title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 dirty="0"/>
              <a:t>Click to edit Master default content style</a:t>
            </a:r>
          </a:p>
        </p:txBody>
      </p:sp>
      <p:sp>
        <p:nvSpPr>
          <p:cNvPr id="3" name="Click to edit content box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4347DF9D-10B3-D013-C54B-0CEA1344F18E}"/>
              </a:ext>
            </a:extLst>
          </p:cNvPr>
          <p:cNvSpPr/>
          <p:nvPr/>
        </p:nvSpPr>
        <p:spPr>
          <a:xfrm>
            <a:off x="0" y="0"/>
            <a:ext cx="12188825" cy="74871"/>
          </a:xfrm>
          <a:custGeom>
            <a:avLst/>
            <a:gdLst>
              <a:gd name="connsiteX0" fmla="*/ 0 w 12185715"/>
              <a:gd name="connsiteY0" fmla="*/ 0 h 74871"/>
              <a:gd name="connsiteX1" fmla="*/ 12185716 w 12185715"/>
              <a:gd name="connsiteY1" fmla="*/ 0 h 74871"/>
              <a:gd name="connsiteX2" fmla="*/ 12185716 w 12185715"/>
              <a:gd name="connsiteY2" fmla="*/ 74871 h 74871"/>
              <a:gd name="connsiteX3" fmla="*/ 0 w 12185715"/>
              <a:gd name="connsiteY3" fmla="*/ 74871 h 74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5715" h="74871">
                <a:moveTo>
                  <a:pt x="0" y="0"/>
                </a:moveTo>
                <a:lnTo>
                  <a:pt x="12185716" y="0"/>
                </a:lnTo>
                <a:lnTo>
                  <a:pt x="12185716" y="74871"/>
                </a:lnTo>
                <a:lnTo>
                  <a:pt x="0" y="7487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1"/>
              </a:gs>
              <a:gs pos="50000">
                <a:schemeClr val="accent3"/>
              </a:gs>
              <a:gs pos="75000">
                <a:schemeClr val="accent2"/>
              </a:gs>
              <a:gs pos="100000">
                <a:schemeClr val="accent5"/>
              </a:gs>
            </a:gsLst>
            <a:lin ang="0" scaled="1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734F8E-093B-A273-CFC7-381D1D5E8723}"/>
              </a:ext>
            </a:extLst>
          </p:cNvPr>
          <p:cNvSpPr txBox="1"/>
          <p:nvPr userDrawn="1"/>
        </p:nvSpPr>
        <p:spPr>
          <a:xfrm>
            <a:off x="2109401" y="6395860"/>
            <a:ext cx="385522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Broadcom Proprietary and Confidential. Copyright © 2025 Broadcom.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spc="0" baseline="0" dirty="0">
                <a:ln/>
                <a:solidFill>
                  <a:schemeClr val="tx1"/>
                </a:solidFill>
                <a:latin typeface="Metropolis-Regular"/>
                <a:sym typeface="Metropolis-Regular"/>
                <a:rtl val="0"/>
              </a:rPr>
              <a:t>All Rights Reserved. The term “Broadcom” refers to Broadcom Inc. and/or its subsidiaries.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4819C84-9523-5425-B4DF-9006D7B15FC8}"/>
              </a:ext>
            </a:extLst>
          </p:cNvPr>
          <p:cNvPicPr>
            <a:picLocks noChangeAspect="1"/>
          </p:cNvPicPr>
          <p:nvPr userDrawn="1"/>
        </p:nvPicPr>
        <p:blipFill>
          <a:blip r:embed="rId41">
            <a:extLst>
              <a:ext uri="{96DAC541-7B7A-43D3-8B79-37D633B846F1}">
                <asvg:svgBlip xmlns:asvg="http://schemas.microsoft.com/office/drawing/2016/SVG/main" xmlns="" r:embed="rId45"/>
              </a:ext>
            </a:extLst>
          </a:blip>
          <a:stretch>
            <a:fillRect/>
          </a:stretch>
        </p:blipFill>
        <p:spPr>
          <a:xfrm>
            <a:off x="588494" y="6412684"/>
            <a:ext cx="1380310" cy="18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40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8" r:id="rId1"/>
    <p:sldLayoutId id="2147484239" r:id="rId2"/>
    <p:sldLayoutId id="2147484199" r:id="rId3"/>
    <p:sldLayoutId id="2147484200" r:id="rId4"/>
    <p:sldLayoutId id="2147484201" r:id="rId5"/>
    <p:sldLayoutId id="2147484202" r:id="rId6"/>
    <p:sldLayoutId id="2147484203" r:id="rId7"/>
    <p:sldLayoutId id="2147484204" r:id="rId8"/>
    <p:sldLayoutId id="2147484205" r:id="rId9"/>
    <p:sldLayoutId id="2147484206" r:id="rId10"/>
    <p:sldLayoutId id="2147484207" r:id="rId11"/>
    <p:sldLayoutId id="2147484208" r:id="rId12"/>
    <p:sldLayoutId id="2147484209" r:id="rId13"/>
    <p:sldLayoutId id="2147484210" r:id="rId14"/>
    <p:sldLayoutId id="2147484211" r:id="rId15"/>
    <p:sldLayoutId id="2147484212" r:id="rId16"/>
    <p:sldLayoutId id="2147484213" r:id="rId17"/>
    <p:sldLayoutId id="2147484214" r:id="rId18"/>
    <p:sldLayoutId id="2147484215" r:id="rId19"/>
    <p:sldLayoutId id="2147484216" r:id="rId20"/>
    <p:sldLayoutId id="2147484217" r:id="rId21"/>
    <p:sldLayoutId id="2147484218" r:id="rId22"/>
    <p:sldLayoutId id="2147484219" r:id="rId23"/>
    <p:sldLayoutId id="2147484220" r:id="rId24"/>
    <p:sldLayoutId id="2147484221" r:id="rId25"/>
    <p:sldLayoutId id="2147484222" r:id="rId26"/>
    <p:sldLayoutId id="2147484223" r:id="rId27"/>
    <p:sldLayoutId id="2147484224" r:id="rId28"/>
    <p:sldLayoutId id="2147484225" r:id="rId29"/>
    <p:sldLayoutId id="2147484226" r:id="rId30"/>
    <p:sldLayoutId id="2147484227" r:id="rId31"/>
    <p:sldLayoutId id="2147484228" r:id="rId32"/>
    <p:sldLayoutId id="2147484229" r:id="rId33"/>
    <p:sldLayoutId id="2147484230" r:id="rId34"/>
    <p:sldLayoutId id="2147484231" r:id="rId35"/>
    <p:sldLayoutId id="2147484232" r:id="rId36"/>
    <p:sldLayoutId id="2147484233" r:id="rId37"/>
    <p:sldLayoutId id="2147484234" r:id="rId38"/>
    <p:sldLayoutId id="2147484243" r:id="rId3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bg2">
            <a:lumMod val="25000"/>
          </a:schemeClr>
        </a:buClr>
        <a:buSzPct val="9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bg2">
            <a:lumMod val="25000"/>
          </a:schemeClr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bg2">
            <a:lumMod val="25000"/>
          </a:schemeClr>
        </a:buClr>
        <a:buSzPct val="9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bg2">
            <a:lumMod val="25000"/>
          </a:schemeClr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258888" indent="-111125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bg2">
            <a:lumMod val="25000"/>
          </a:schemeClr>
        </a:buClr>
        <a:buSzPct val="90000"/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79538" indent="-1206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bg2">
            <a:lumMod val="25000"/>
          </a:schemeClr>
        </a:buClr>
        <a:buSzPct val="90000"/>
        <a:buFont typeface="System Font Regular"/>
        <a:buChar char="-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50988" indent="-1206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bg2">
            <a:lumMod val="25000"/>
          </a:schemeClr>
        </a:buClr>
        <a:buSzPct val="90000"/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22438" indent="-1206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bg2">
            <a:lumMod val="25000"/>
          </a:schemeClr>
        </a:buClr>
        <a:buSzPct val="90000"/>
        <a:buFont typeface="System Font Regular"/>
        <a:buChar char="-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8.png"/><Relationship Id="rId4" Type="http://schemas.openxmlformats.org/officeDocument/2006/relationships/image" Target="../media/image19.w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3.wmf"/><Relationship Id="rId4" Type="http://schemas.openxmlformats.org/officeDocument/2006/relationships/oleObject" Target="../embeddings/oleObject2.bin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1.wmf"/><Relationship Id="rId4" Type="http://schemas.openxmlformats.org/officeDocument/2006/relationships/oleObject" Target="../embeddings/oleObject3.bin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FDCA53-4944-8A64-9E90-201F4E61428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88495" y="3161302"/>
            <a:ext cx="5505917" cy="1234440"/>
          </a:xfrm>
        </p:spPr>
        <p:txBody>
          <a:bodyPr/>
          <a:lstStyle/>
          <a:p>
            <a:r>
              <a:rPr lang="en-US" sz="4000" dirty="0" smtClean="0">
                <a:solidFill>
                  <a:schemeClr val="bg1"/>
                </a:solidFill>
              </a:rPr>
              <a:t>Become a Better 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FA1DFC-5738-E0D3-0984-1423CE616B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Justin P. Sider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EF65DFE-DF1D-077C-579C-144AC38F19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CIO / Belay Technologies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D1CA4F4-3AFB-853D-F334-B7E1C5E334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#CODEQT1050LV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8FF1B1A-4987-CD89-8095-B0863AF0E56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CODEQT4050LV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95DC2C3-F605-05FE-1A22-BC9DBBFDA14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88495" y="4421915"/>
            <a:ext cx="5505916" cy="444295"/>
          </a:xfrm>
        </p:spPr>
        <p:txBody>
          <a:bodyPr/>
          <a:lstStyle/>
          <a:p>
            <a:r>
              <a:rPr lang="en-US" sz="2800" dirty="0" smtClean="0">
                <a:solidFill>
                  <a:schemeClr val="bg1"/>
                </a:solidFill>
              </a:rPr>
              <a:t>Problem Solver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8E8234-B800-C09A-FE76-981EEA56F954}"/>
              </a:ext>
            </a:extLst>
          </p:cNvPr>
          <p:cNvSpPr txBox="1"/>
          <p:nvPr/>
        </p:nvSpPr>
        <p:spPr>
          <a:xfrm>
            <a:off x="588494" y="6395860"/>
            <a:ext cx="385522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700" spc="0" baseline="0" dirty="0">
                <a:ln/>
                <a:solidFill>
                  <a:schemeClr val="bg1"/>
                </a:solidFill>
                <a:latin typeface="Metropolis-Regular"/>
                <a:sym typeface="Metropolis-Regular"/>
                <a:rtl val="0"/>
              </a:rPr>
              <a:t>Broadcom Proprietary and Confidential. Copyright © 2025 Broadcom.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spc="0" baseline="0" dirty="0">
                <a:ln/>
                <a:solidFill>
                  <a:schemeClr val="bg1"/>
                </a:solidFill>
                <a:latin typeface="Metropolis-Regular"/>
                <a:sym typeface="Metropolis-Regular"/>
                <a:rtl val="0"/>
              </a:rPr>
              <a:t>All Rights Reserved. The term “Broadcom” refers to Broadcom Inc. and/or its subsidiaries.</a:t>
            </a:r>
          </a:p>
        </p:txBody>
      </p:sp>
    </p:spTree>
    <p:extLst>
      <p:ext uri="{BB962C8B-B14F-4D97-AF65-F5344CB8AC3E}">
        <p14:creationId xmlns:p14="http://schemas.microsoft.com/office/powerpoint/2010/main" val="312953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Shark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2211" y="76730"/>
            <a:ext cx="1486613" cy="1350854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255499"/>
              </p:ext>
            </p:extLst>
          </p:nvPr>
        </p:nvGraphicFramePr>
        <p:xfrm>
          <a:off x="369000" y="3044650"/>
          <a:ext cx="5128361" cy="2632943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544992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583369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51344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1st site of a problem: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Attacks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99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prey: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Alive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4706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Eating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Chews, chomps, rips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54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Aggressive 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694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1532751"/>
              </p:ext>
            </p:extLst>
          </p:nvPr>
        </p:nvGraphicFramePr>
        <p:xfrm>
          <a:off x="6691922" y="3044649"/>
          <a:ext cx="5128361" cy="2632943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709773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418588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49365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Problem</a:t>
                      </a:r>
                      <a:r>
                        <a:rPr lang="en-US" sz="1800" kern="12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solving method:</a:t>
                      </a:r>
                      <a:endParaRPr lang="en-US" sz="18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Trial and Error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problems: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Mild to difficult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Office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Door smasher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4603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No fear, selfish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82275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67254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Wild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43380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Office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10" name="Subtitle 2"/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87947" cy="247743"/>
          </a:xfrm>
        </p:spPr>
        <p:txBody>
          <a:bodyPr/>
          <a:lstStyle/>
          <a:p>
            <a:r>
              <a:rPr lang="en-US" dirty="0" smtClean="0"/>
              <a:t>Trial and 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09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and Error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2211" y="76730"/>
            <a:ext cx="1486613" cy="135085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36684" y="1379577"/>
            <a:ext cx="6092825" cy="5478423"/>
          </a:xfrm>
          <a:prstGeom prst="rect">
            <a:avLst/>
          </a:prstGeom>
        </p:spPr>
        <p:txBody>
          <a:bodyPr>
            <a:spAutoFit/>
          </a:bodyPr>
          <a:lstStyle/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Great When: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It’s a simple problem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You have little knowledge of the problem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b="1" dirty="0"/>
              <a:t>Low risk of negative outcomes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The Bad: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Potentially going in blind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It could take a while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Not great for team environments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The Good: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You learn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You could get lucky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Things to Consider: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Document each Success and Failure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Record your screen (free tools available)</a:t>
            </a:r>
          </a:p>
          <a:p>
            <a:pPr lvl="6"/>
            <a:endParaRPr lang="en-US" dirty="0"/>
          </a:p>
          <a:p>
            <a:pPr lvl="5"/>
            <a:endParaRPr lang="en-US" dirty="0"/>
          </a:p>
          <a:p>
            <a:pPr lvl="5"/>
            <a:endParaRPr lang="en-US" dirty="0"/>
          </a:p>
          <a:p>
            <a:pPr lvl="4"/>
            <a:endParaRPr lang="en-US" dirty="0"/>
          </a:p>
          <a:p>
            <a:r>
              <a:rPr lang="en-US" dirty="0"/>
              <a:t>	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834" y="1742122"/>
            <a:ext cx="3200847" cy="316274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D9FDAE6-550E-E975-BD01-08906590C472}"/>
              </a:ext>
            </a:extLst>
          </p:cNvPr>
          <p:cNvSpPr txBox="1">
            <a:spLocks/>
          </p:cNvSpPr>
          <p:nvPr/>
        </p:nvSpPr>
        <p:spPr>
          <a:xfrm>
            <a:off x="8539896" y="5125916"/>
            <a:ext cx="2318722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Today’s Deck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16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Shark Bait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Trial and Error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914292" y="2936521"/>
            <a:ext cx="6092825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Takeaway: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Potential for epic failures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Very repetitive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Lonely 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Documentation</a:t>
            </a:r>
            <a:r>
              <a:rPr lang="en-US" dirty="0"/>
              <a:t> during the process is </a:t>
            </a:r>
            <a:r>
              <a:rPr lang="en-US" b="1" dirty="0"/>
              <a:t>Required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539297"/>
              </p:ext>
            </p:extLst>
          </p:nvPr>
        </p:nvGraphicFramePr>
        <p:xfrm>
          <a:off x="0" y="1600201"/>
          <a:ext cx="5803641" cy="45754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Image" r:id="rId3" imgW="10844280" imgH="8545680" progId="Photoshop.Image.11">
                  <p:embed/>
                </p:oleObj>
              </mc:Choice>
              <mc:Fallback>
                <p:oleObj name="Image" r:id="rId3" imgW="10844280" imgH="8545680" progId="Photoshop.Image.11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600201"/>
                        <a:ext cx="5803641" cy="45754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2211" y="76730"/>
            <a:ext cx="1486613" cy="135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57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Snake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3922" y="121634"/>
            <a:ext cx="1544903" cy="1432547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676126"/>
              </p:ext>
            </p:extLst>
          </p:nvPr>
        </p:nvGraphicFramePr>
        <p:xfrm>
          <a:off x="369000" y="3044650"/>
          <a:ext cx="5128361" cy="2632943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544992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583369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51344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1st site of a problem: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Strikes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99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prey: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Alive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4706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Eating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Swallows whole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54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Lazy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694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7043743"/>
              </p:ext>
            </p:extLst>
          </p:nvPr>
        </p:nvGraphicFramePr>
        <p:xfrm>
          <a:off x="6691922" y="3044649"/>
          <a:ext cx="5128361" cy="2919390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709773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418588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49365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Problem</a:t>
                      </a:r>
                      <a:r>
                        <a:rPr lang="en-US" sz="1800" kern="12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solving method:</a:t>
                      </a:r>
                      <a:endParaRPr lang="en-US" sz="18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Research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problems: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Hard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Office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Appears to be busy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4603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endParaRPr lang="en-US" sz="1800" b="0" kern="1200" dirty="0" smtClean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fontAlgn="b" latinLnBrk="0" hangingPunct="1"/>
                      <a:r>
                        <a:rPr lang="en-US" sz="1800" b="0" kern="1200" dirty="0" smtClean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Makes </a:t>
                      </a:r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things more difficult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82275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67254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Wild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43380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Office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10" name="Subtitle 2"/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87947" cy="247743"/>
          </a:xfrm>
        </p:spPr>
        <p:txBody>
          <a:bodyPr/>
          <a:lstStyle/>
          <a:p>
            <a:r>
              <a:rPr lang="en-US" dirty="0" smtClean="0"/>
              <a:t>Research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19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3922" y="121634"/>
            <a:ext cx="1544903" cy="143254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3062" y="1379577"/>
            <a:ext cx="6092825" cy="5478423"/>
          </a:xfrm>
          <a:prstGeom prst="rect">
            <a:avLst/>
          </a:prstGeom>
        </p:spPr>
        <p:txBody>
          <a:bodyPr>
            <a:spAutoFit/>
          </a:bodyPr>
          <a:lstStyle/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Great When: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It’s a complex problem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You have little knowledge of the problem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There is plenty of time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The Bad: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It will take a while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Not great for team environments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b="1" dirty="0"/>
              <a:t>Potential for going down the wrong path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The Good: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You will learn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Even if it is outside of the original scope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Things to Consider: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Stay on schedule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Stay on task</a:t>
            </a:r>
          </a:p>
          <a:p>
            <a:pPr lvl="6"/>
            <a:endParaRPr lang="en-US" dirty="0"/>
          </a:p>
          <a:p>
            <a:pPr lvl="5"/>
            <a:endParaRPr lang="en-US" dirty="0"/>
          </a:p>
          <a:p>
            <a:pPr lvl="5"/>
            <a:endParaRPr lang="en-US" dirty="0"/>
          </a:p>
          <a:p>
            <a:pPr lvl="4"/>
            <a:endParaRPr lang="en-US" dirty="0"/>
          </a:p>
          <a:p>
            <a:r>
              <a:rPr lang="en-US" dirty="0"/>
              <a:t>	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834" y="1742122"/>
            <a:ext cx="3200847" cy="316274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D9FDAE6-550E-E975-BD01-08906590C472}"/>
              </a:ext>
            </a:extLst>
          </p:cNvPr>
          <p:cNvSpPr txBox="1">
            <a:spLocks/>
          </p:cNvSpPr>
          <p:nvPr/>
        </p:nvSpPr>
        <p:spPr>
          <a:xfrm>
            <a:off x="8539896" y="5125916"/>
            <a:ext cx="2318722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Today’s Deck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88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Scale-Ability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Research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3922" y="121634"/>
            <a:ext cx="1544903" cy="14325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1"/>
            <a:ext cx="6096000" cy="4572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424246" y="2791407"/>
            <a:ext cx="6092825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Takeaway: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It’s a slow 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Lonely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Leaves you vulnerable to </a:t>
            </a:r>
            <a:r>
              <a:rPr lang="en-US" b="1" dirty="0"/>
              <a:t>Scope Creep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Digest the correct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Work on these one at a 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Attempts to Solve the problem at one time</a:t>
            </a:r>
          </a:p>
        </p:txBody>
      </p:sp>
    </p:spTree>
    <p:extLst>
      <p:ext uri="{BB962C8B-B14F-4D97-AF65-F5344CB8AC3E}">
        <p14:creationId xmlns:p14="http://schemas.microsoft.com/office/powerpoint/2010/main" val="3525522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Squirrel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7979" y="66936"/>
            <a:ext cx="1599929" cy="1533265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831523"/>
              </p:ext>
            </p:extLst>
          </p:nvPr>
        </p:nvGraphicFramePr>
        <p:xfrm>
          <a:off x="369000" y="3044650"/>
          <a:ext cx="5128361" cy="2632943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544992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583369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51344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1st site of a problem: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Runs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99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prey: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Scavenger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4706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Eating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Chews, tiny pieces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54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Always on the move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694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990937"/>
              </p:ext>
            </p:extLst>
          </p:nvPr>
        </p:nvGraphicFramePr>
        <p:xfrm>
          <a:off x="6523892" y="3044649"/>
          <a:ext cx="5296391" cy="2919390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798558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497833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49365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Problem</a:t>
                      </a:r>
                      <a:r>
                        <a:rPr lang="en-US" sz="1800" kern="12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solving method:</a:t>
                      </a:r>
                      <a:endParaRPr lang="en-US" sz="18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Means-End Analysis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problems: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Easy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Office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Appears to be busy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4603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endParaRPr lang="en-US" sz="1800" b="0" kern="1200" dirty="0" smtClean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fontAlgn="b" latinLnBrk="0" hangingPunct="1"/>
                      <a:r>
                        <a:rPr lang="en-US" sz="1800" b="0" kern="1200" dirty="0" smtClean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Has </a:t>
                      </a:r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a solution</a:t>
                      </a:r>
                      <a:r>
                        <a:rPr lang="en-US" sz="1800" b="0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 for everything, </a:t>
                      </a:r>
                      <a:r>
                        <a:rPr lang="en-US" sz="1800" b="1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somewhere</a:t>
                      </a:r>
                      <a:endParaRPr lang="en-US" sz="1800" b="1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82275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Yes,</a:t>
                      </a:r>
                      <a:r>
                        <a:rPr lang="en-US" sz="1800" b="0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 very helpful</a:t>
                      </a:r>
                      <a:endParaRPr lang="en-US" sz="1800" b="0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67254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Wild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43380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Office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10" name="Subtitle 2"/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87947" cy="247743"/>
          </a:xfrm>
        </p:spPr>
        <p:txBody>
          <a:bodyPr/>
          <a:lstStyle/>
          <a:p>
            <a:r>
              <a:rPr lang="en-US" dirty="0" smtClean="0"/>
              <a:t>Means-End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99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Means-End Analysis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7979" y="66936"/>
            <a:ext cx="1599929" cy="153326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6877" y="1483357"/>
            <a:ext cx="6092825" cy="46474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Great When: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For any problem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You have a lot of knowledge about problem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b="1" dirty="0"/>
              <a:t>There is plenty of time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The Bad: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Quite a bit of planning to ensure each action is correct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Sequence of actions need to be thought out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The Good: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A very recursive approach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Make decisions based on knowledge you have at the time of an action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Things to Consider: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Don’t lose sight of the goal, while making decisions along the way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834" y="1742122"/>
            <a:ext cx="3200847" cy="316274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D9FDAE6-550E-E975-BD01-08906590C472}"/>
              </a:ext>
            </a:extLst>
          </p:cNvPr>
          <p:cNvSpPr txBox="1">
            <a:spLocks/>
          </p:cNvSpPr>
          <p:nvPr/>
        </p:nvSpPr>
        <p:spPr>
          <a:xfrm>
            <a:off x="8539896" y="5125916"/>
            <a:ext cx="2318722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Today’s Deck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9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go Nuts!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Means-End Analysis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7979" y="66936"/>
            <a:ext cx="1599929" cy="153326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213231" y="2692431"/>
            <a:ext cx="6092825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The Takeaway: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Plan ahead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Give yourself plenty of 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Ask for help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Trust the 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Trust your decisions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Don’t be afraid to change directions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Don’t forget where you leave things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7393418"/>
              </p:ext>
            </p:extLst>
          </p:nvPr>
        </p:nvGraphicFramePr>
        <p:xfrm>
          <a:off x="0" y="1600201"/>
          <a:ext cx="5203104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Image" r:id="rId4" imgW="4710960" imgH="4139640" progId="Photoshop.Image.11">
                  <p:embed/>
                </p:oleObj>
              </mc:Choice>
              <mc:Fallback>
                <p:oleObj name="Image" r:id="rId4" imgW="4710960" imgH="4139640" progId="Photoshop.Image.11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00201"/>
                        <a:ext cx="5203104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7497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Bird of Prey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Brainstorm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8727" y="58106"/>
            <a:ext cx="1590098" cy="1542095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4207831"/>
              </p:ext>
            </p:extLst>
          </p:nvPr>
        </p:nvGraphicFramePr>
        <p:xfrm>
          <a:off x="369000" y="3044650"/>
          <a:ext cx="5128361" cy="2632943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458176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670185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51344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1st site of a problem: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Circles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99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prey: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Alive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4706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Eating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Picks things apart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54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Has an eye on everything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694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1277814"/>
              </p:ext>
            </p:extLst>
          </p:nvPr>
        </p:nvGraphicFramePr>
        <p:xfrm>
          <a:off x="6691922" y="3044649"/>
          <a:ext cx="5128361" cy="2632943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709773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418588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49365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Problem</a:t>
                      </a:r>
                      <a:r>
                        <a:rPr lang="en-US" sz="1800" kern="12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solving method:</a:t>
                      </a:r>
                      <a:endParaRPr lang="en-US" sz="18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Brain</a:t>
                      </a:r>
                      <a:r>
                        <a:rPr lang="en-US" sz="1800" b="0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storm</a:t>
                      </a:r>
                      <a:endParaRPr lang="en-US" sz="1800" b="0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problems: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Easy to hard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Office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Always busy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4603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Focused</a:t>
                      </a:r>
                      <a:r>
                        <a:rPr lang="en-US" sz="1800" b="0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 to a flaw</a:t>
                      </a:r>
                      <a:endParaRPr lang="en-US" sz="1800" b="0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82275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Yes,</a:t>
                      </a:r>
                      <a:r>
                        <a:rPr lang="en-US" sz="1800" b="0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 but avoids if possible</a:t>
                      </a:r>
                      <a:endParaRPr lang="en-US" sz="1800" b="0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67254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Wild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43380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Office</a:t>
            </a:r>
            <a:endParaRPr lang="en-US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248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FDAE6-550E-E975-BD01-08906590C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Justin P. Sider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F886DCA-5B59-24C0-2C79-4E661832C1EA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Chief Information Officer – Belay Technologies</a:t>
            </a:r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EACBF39F-A470-0ADD-B159-BC42BE31D6E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873749" y="1205647"/>
            <a:ext cx="4271963" cy="494896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Blog</a:t>
            </a:r>
          </a:p>
          <a:p>
            <a:pPr lvl="1"/>
            <a:r>
              <a:rPr lang="en-US" sz="2000" dirty="0">
                <a:solidFill>
                  <a:schemeClr val="accent2"/>
                </a:solidFill>
              </a:rPr>
              <a:t>Invoke-</a:t>
            </a:r>
            <a:r>
              <a:rPr lang="en-US" sz="2000" dirty="0" err="1">
                <a:solidFill>
                  <a:schemeClr val="accent2"/>
                </a:solidFill>
              </a:rPr>
              <a:t>automation.blog</a:t>
            </a:r>
            <a:endParaRPr lang="en-US" sz="2000" dirty="0">
              <a:solidFill>
                <a:schemeClr val="accent2"/>
              </a:solidFill>
            </a:endParaRPr>
          </a:p>
          <a:p>
            <a:r>
              <a:rPr lang="en-US" dirty="0">
                <a:solidFill>
                  <a:schemeClr val="accent2"/>
                </a:solidFill>
              </a:rPr>
              <a:t>Twitter(X)/Slack/GitHub</a:t>
            </a:r>
          </a:p>
          <a:p>
            <a:pPr lvl="1"/>
            <a:r>
              <a:rPr lang="en-US" sz="2000" dirty="0" err="1">
                <a:solidFill>
                  <a:schemeClr val="accent2"/>
                </a:solidFill>
              </a:rPr>
              <a:t>jpsider</a:t>
            </a:r>
            <a:endParaRPr lang="en-US" sz="2000" dirty="0">
              <a:solidFill>
                <a:schemeClr val="accent2"/>
              </a:solidFill>
            </a:endParaRPr>
          </a:p>
          <a:p>
            <a:r>
              <a:rPr lang="en-US" dirty="0">
                <a:solidFill>
                  <a:schemeClr val="accent2"/>
                </a:solidFill>
              </a:rPr>
              <a:t>VMware Programs</a:t>
            </a:r>
          </a:p>
          <a:p>
            <a:pPr lvl="1"/>
            <a:r>
              <a:rPr lang="en-US" sz="2000" dirty="0">
                <a:solidFill>
                  <a:schemeClr val="accent2"/>
                </a:solidFill>
              </a:rPr>
              <a:t>VMUG Advantage</a:t>
            </a:r>
          </a:p>
          <a:p>
            <a:pPr lvl="1"/>
            <a:r>
              <a:rPr lang="en-US" sz="2000" dirty="0">
                <a:solidFill>
                  <a:schemeClr val="accent2"/>
                </a:solidFill>
              </a:rPr>
              <a:t>VMUG Board of Directors</a:t>
            </a:r>
          </a:p>
          <a:p>
            <a:pPr lvl="1"/>
            <a:r>
              <a:rPr lang="en-US" sz="2000" dirty="0" err="1">
                <a:solidFill>
                  <a:schemeClr val="accent2"/>
                </a:solidFill>
              </a:rPr>
              <a:t>vExpert</a:t>
            </a:r>
            <a:r>
              <a:rPr lang="en-US" sz="2000" dirty="0">
                <a:solidFill>
                  <a:schemeClr val="accent2"/>
                </a:solidFill>
              </a:rPr>
              <a:t> x10</a:t>
            </a:r>
          </a:p>
          <a:p>
            <a:pPr lvl="1"/>
            <a:r>
              <a:rPr lang="en-US" sz="2000" dirty="0">
                <a:solidFill>
                  <a:schemeClr val="accent2"/>
                </a:solidFill>
              </a:rPr>
              <a:t>VMware {Code} Coach</a:t>
            </a:r>
          </a:p>
          <a:p>
            <a:r>
              <a:rPr lang="en-US" dirty="0">
                <a:solidFill>
                  <a:schemeClr val="accent2"/>
                </a:solidFill>
              </a:rPr>
              <a:t>PowerShell </a:t>
            </a:r>
            <a:r>
              <a:rPr lang="en-US" dirty="0" smtClean="0">
                <a:solidFill>
                  <a:schemeClr val="accent2"/>
                </a:solidFill>
              </a:rPr>
              <a:t>Developer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Former Park Ranger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3402" y="412751"/>
            <a:ext cx="1479625" cy="14833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8360" y="3396778"/>
            <a:ext cx="1687559" cy="14180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32466" y="4477336"/>
            <a:ext cx="2121951" cy="159146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6" y="1690688"/>
            <a:ext cx="1687560" cy="18009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98085" y="1690688"/>
            <a:ext cx="2288956" cy="129375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50742" y="5227144"/>
            <a:ext cx="845177" cy="84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9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Birds Eye View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8727" y="58106"/>
            <a:ext cx="1590098" cy="15420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66" y="1330036"/>
            <a:ext cx="10835747" cy="476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59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Birds Eye 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What I imagine they see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8727" y="58106"/>
            <a:ext cx="1590098" cy="15420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66" y="1330036"/>
            <a:ext cx="10835747" cy="4764308"/>
          </a:xfrm>
          <a:prstGeom prst="rect">
            <a:avLst/>
          </a:prstGeom>
          <a:solidFill>
            <a:srgbClr val="78BE20"/>
          </a:solidFill>
        </p:spPr>
      </p:pic>
      <p:sp>
        <p:nvSpPr>
          <p:cNvPr id="7" name="Oval 6"/>
          <p:cNvSpPr/>
          <p:nvPr/>
        </p:nvSpPr>
        <p:spPr>
          <a:xfrm>
            <a:off x="4696692" y="3059641"/>
            <a:ext cx="1314048" cy="1305098"/>
          </a:xfrm>
          <a:prstGeom prst="ellipse">
            <a:avLst/>
          </a:prstGeom>
          <a:solidFill>
            <a:srgbClr val="0091DA"/>
          </a:solidFill>
          <a:ln w="762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None/>
            </a:pPr>
            <a:r>
              <a:rPr lang="en-US" sz="2400" b="1" dirty="0"/>
              <a:t>Food</a:t>
            </a:r>
          </a:p>
        </p:txBody>
      </p:sp>
      <p:sp>
        <p:nvSpPr>
          <p:cNvPr id="8" name="Oval 7"/>
          <p:cNvSpPr/>
          <p:nvPr/>
        </p:nvSpPr>
        <p:spPr>
          <a:xfrm>
            <a:off x="1238596" y="3804458"/>
            <a:ext cx="831272" cy="850670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800" dirty="0">
                <a:solidFill>
                  <a:schemeClr val="bg1"/>
                </a:solidFill>
              </a:rPr>
              <a:t>Humans</a:t>
            </a:r>
          </a:p>
        </p:txBody>
      </p:sp>
      <p:sp>
        <p:nvSpPr>
          <p:cNvPr id="9" name="Oval 8"/>
          <p:cNvSpPr/>
          <p:nvPr/>
        </p:nvSpPr>
        <p:spPr>
          <a:xfrm>
            <a:off x="7927571" y="1416237"/>
            <a:ext cx="667788" cy="648393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800" dirty="0">
                <a:solidFill>
                  <a:schemeClr val="bg1"/>
                </a:solidFill>
              </a:rPr>
              <a:t>Road</a:t>
            </a:r>
          </a:p>
        </p:txBody>
      </p:sp>
      <p:sp>
        <p:nvSpPr>
          <p:cNvPr id="10" name="Oval 9"/>
          <p:cNvSpPr/>
          <p:nvPr/>
        </p:nvSpPr>
        <p:spPr>
          <a:xfrm>
            <a:off x="7298575" y="5403272"/>
            <a:ext cx="734290" cy="691072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800" dirty="0">
                <a:solidFill>
                  <a:schemeClr val="bg1"/>
                </a:solidFill>
              </a:rPr>
              <a:t>Sand</a:t>
            </a:r>
          </a:p>
        </p:txBody>
      </p:sp>
      <p:sp>
        <p:nvSpPr>
          <p:cNvPr id="11" name="Oval 10"/>
          <p:cNvSpPr/>
          <p:nvPr/>
        </p:nvSpPr>
        <p:spPr>
          <a:xfrm>
            <a:off x="3640975" y="5253643"/>
            <a:ext cx="671891" cy="709910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800" dirty="0">
                <a:solidFill>
                  <a:schemeClr val="bg1"/>
                </a:solidFill>
              </a:rPr>
              <a:t>Water</a:t>
            </a:r>
          </a:p>
        </p:txBody>
      </p:sp>
      <p:sp>
        <p:nvSpPr>
          <p:cNvPr id="12" name="Oval 11"/>
          <p:cNvSpPr/>
          <p:nvPr/>
        </p:nvSpPr>
        <p:spPr>
          <a:xfrm>
            <a:off x="2485505" y="1695795"/>
            <a:ext cx="642850" cy="648394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800" dirty="0">
                <a:solidFill>
                  <a:schemeClr val="bg1"/>
                </a:solidFill>
              </a:rPr>
              <a:t>Grass</a:t>
            </a:r>
          </a:p>
        </p:txBody>
      </p:sp>
      <p:cxnSp>
        <p:nvCxnSpPr>
          <p:cNvPr id="13" name="Straight Connector 12"/>
          <p:cNvCxnSpPr>
            <a:stCxn id="12" idx="5"/>
            <a:endCxn id="7" idx="1"/>
          </p:cNvCxnSpPr>
          <p:nvPr/>
        </p:nvCxnSpPr>
        <p:spPr bwMode="gray">
          <a:xfrm>
            <a:off x="3034212" y="2249234"/>
            <a:ext cx="1854918" cy="1001534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8" idx="6"/>
            <a:endCxn id="7" idx="2"/>
          </p:cNvCxnSpPr>
          <p:nvPr/>
        </p:nvCxnSpPr>
        <p:spPr bwMode="gray">
          <a:xfrm flipV="1">
            <a:off x="2069868" y="3712190"/>
            <a:ext cx="2626824" cy="517603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7" idx="3"/>
            <a:endCxn id="11" idx="7"/>
          </p:cNvCxnSpPr>
          <p:nvPr/>
        </p:nvCxnSpPr>
        <p:spPr bwMode="gray">
          <a:xfrm flipH="1">
            <a:off x="4214470" y="4173612"/>
            <a:ext cx="674660" cy="118399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3"/>
            <a:endCxn id="7" idx="7"/>
          </p:cNvCxnSpPr>
          <p:nvPr/>
        </p:nvCxnSpPr>
        <p:spPr bwMode="gray">
          <a:xfrm flipH="1">
            <a:off x="5818302" y="1969675"/>
            <a:ext cx="2207064" cy="1281093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0" idx="1"/>
            <a:endCxn id="7" idx="5"/>
          </p:cNvCxnSpPr>
          <p:nvPr/>
        </p:nvCxnSpPr>
        <p:spPr bwMode="gray">
          <a:xfrm flipH="1" flipV="1">
            <a:off x="5818302" y="4173612"/>
            <a:ext cx="1587807" cy="133086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9709710" y="2344189"/>
            <a:ext cx="809712" cy="803784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800" dirty="0">
                <a:solidFill>
                  <a:schemeClr val="bg1"/>
                </a:solidFill>
              </a:rPr>
              <a:t>Woods</a:t>
            </a:r>
          </a:p>
        </p:txBody>
      </p:sp>
      <p:cxnSp>
        <p:nvCxnSpPr>
          <p:cNvPr id="19" name="Straight Connector 18"/>
          <p:cNvCxnSpPr>
            <a:stCxn id="18" idx="2"/>
            <a:endCxn id="7" idx="6"/>
          </p:cNvCxnSpPr>
          <p:nvPr/>
        </p:nvCxnSpPr>
        <p:spPr bwMode="gray">
          <a:xfrm flipH="1">
            <a:off x="6010740" y="2746081"/>
            <a:ext cx="3698970" cy="966109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9617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Brainstorm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Put ideas down on paper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8727" y="58106"/>
            <a:ext cx="1590098" cy="1542095"/>
          </a:xfrm>
          <a:prstGeom prst="rect">
            <a:avLst/>
          </a:prstGeom>
        </p:spPr>
      </p:pic>
      <p:sp>
        <p:nvSpPr>
          <p:cNvPr id="20" name="Oval 19"/>
          <p:cNvSpPr/>
          <p:nvPr/>
        </p:nvSpPr>
        <p:spPr>
          <a:xfrm>
            <a:off x="4696692" y="3059641"/>
            <a:ext cx="1314048" cy="1305098"/>
          </a:xfrm>
          <a:prstGeom prst="ellipse">
            <a:avLst/>
          </a:prstGeom>
          <a:solidFill>
            <a:srgbClr val="0091DA"/>
          </a:solidFill>
          <a:ln w="762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None/>
            </a:pPr>
            <a:r>
              <a:rPr lang="en-US" sz="2400" b="1" dirty="0"/>
              <a:t>Food</a:t>
            </a:r>
          </a:p>
        </p:txBody>
      </p:sp>
      <p:sp>
        <p:nvSpPr>
          <p:cNvPr id="21" name="Oval 20"/>
          <p:cNvSpPr/>
          <p:nvPr/>
        </p:nvSpPr>
        <p:spPr>
          <a:xfrm>
            <a:off x="1238595" y="3804458"/>
            <a:ext cx="1607541" cy="1525934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Humans</a:t>
            </a:r>
          </a:p>
        </p:txBody>
      </p:sp>
      <p:sp>
        <p:nvSpPr>
          <p:cNvPr id="22" name="Oval 21"/>
          <p:cNvSpPr/>
          <p:nvPr/>
        </p:nvSpPr>
        <p:spPr>
          <a:xfrm>
            <a:off x="7511143" y="1416237"/>
            <a:ext cx="1084216" cy="927952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Road</a:t>
            </a:r>
          </a:p>
        </p:txBody>
      </p:sp>
      <p:sp>
        <p:nvSpPr>
          <p:cNvPr id="23" name="Oval 22"/>
          <p:cNvSpPr/>
          <p:nvPr/>
        </p:nvSpPr>
        <p:spPr>
          <a:xfrm>
            <a:off x="6908796" y="5042518"/>
            <a:ext cx="1124069" cy="1051826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Sand</a:t>
            </a:r>
          </a:p>
        </p:txBody>
      </p:sp>
      <p:sp>
        <p:nvSpPr>
          <p:cNvPr id="24" name="Oval 23"/>
          <p:cNvSpPr/>
          <p:nvPr/>
        </p:nvSpPr>
        <p:spPr>
          <a:xfrm>
            <a:off x="3640974" y="4834237"/>
            <a:ext cx="1248155" cy="1129316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Water</a:t>
            </a:r>
          </a:p>
        </p:txBody>
      </p:sp>
      <p:sp>
        <p:nvSpPr>
          <p:cNvPr id="25" name="Oval 24"/>
          <p:cNvSpPr/>
          <p:nvPr/>
        </p:nvSpPr>
        <p:spPr>
          <a:xfrm>
            <a:off x="2158249" y="1681268"/>
            <a:ext cx="1187738" cy="1064813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Grass</a:t>
            </a:r>
          </a:p>
        </p:txBody>
      </p:sp>
      <p:cxnSp>
        <p:nvCxnSpPr>
          <p:cNvPr id="26" name="Straight Connector 25"/>
          <p:cNvCxnSpPr>
            <a:stCxn id="25" idx="5"/>
            <a:endCxn id="20" idx="1"/>
          </p:cNvCxnSpPr>
          <p:nvPr/>
        </p:nvCxnSpPr>
        <p:spPr bwMode="gray">
          <a:xfrm>
            <a:off x="3172047" y="2590143"/>
            <a:ext cx="1717083" cy="66062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21" idx="6"/>
            <a:endCxn id="20" idx="2"/>
          </p:cNvCxnSpPr>
          <p:nvPr/>
        </p:nvCxnSpPr>
        <p:spPr bwMode="gray">
          <a:xfrm flipV="1">
            <a:off x="2846136" y="3712190"/>
            <a:ext cx="1850556" cy="85523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0" idx="3"/>
            <a:endCxn id="24" idx="0"/>
          </p:cNvCxnSpPr>
          <p:nvPr/>
        </p:nvCxnSpPr>
        <p:spPr bwMode="gray">
          <a:xfrm flipH="1">
            <a:off x="4265052" y="4173612"/>
            <a:ext cx="624078" cy="66062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2" idx="3"/>
            <a:endCxn id="20" idx="7"/>
          </p:cNvCxnSpPr>
          <p:nvPr/>
        </p:nvCxnSpPr>
        <p:spPr bwMode="gray">
          <a:xfrm flipH="1">
            <a:off x="5818302" y="2208294"/>
            <a:ext cx="1851621" cy="1042474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23" idx="1"/>
            <a:endCxn id="20" idx="5"/>
          </p:cNvCxnSpPr>
          <p:nvPr/>
        </p:nvCxnSpPr>
        <p:spPr bwMode="gray">
          <a:xfrm flipH="1" flipV="1">
            <a:off x="5818302" y="4173612"/>
            <a:ext cx="1255110" cy="1022942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9153331" y="2344188"/>
            <a:ext cx="1366091" cy="1192113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Woods</a:t>
            </a:r>
          </a:p>
        </p:txBody>
      </p:sp>
      <p:cxnSp>
        <p:nvCxnSpPr>
          <p:cNvPr id="32" name="Straight Connector 31"/>
          <p:cNvCxnSpPr>
            <a:stCxn id="31" idx="2"/>
            <a:endCxn id="20" idx="6"/>
          </p:cNvCxnSpPr>
          <p:nvPr/>
        </p:nvCxnSpPr>
        <p:spPr bwMode="gray">
          <a:xfrm flipH="1">
            <a:off x="6010740" y="2940245"/>
            <a:ext cx="3142591" cy="77194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642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Mind Maps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Flush the ideas out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8727" y="58106"/>
            <a:ext cx="1590098" cy="1542095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4696692" y="3059641"/>
            <a:ext cx="1314048" cy="1305098"/>
          </a:xfrm>
          <a:prstGeom prst="ellipse">
            <a:avLst/>
          </a:prstGeom>
          <a:solidFill>
            <a:srgbClr val="0091DA"/>
          </a:solidFill>
          <a:ln w="762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None/>
            </a:pPr>
            <a:r>
              <a:rPr lang="en-US" sz="2400" b="1" dirty="0"/>
              <a:t>Food</a:t>
            </a:r>
          </a:p>
        </p:txBody>
      </p:sp>
      <p:sp>
        <p:nvSpPr>
          <p:cNvPr id="7" name="Oval 6"/>
          <p:cNvSpPr/>
          <p:nvPr/>
        </p:nvSpPr>
        <p:spPr>
          <a:xfrm>
            <a:off x="1238595" y="3804458"/>
            <a:ext cx="1607541" cy="1525934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Humans</a:t>
            </a:r>
          </a:p>
        </p:txBody>
      </p:sp>
      <p:sp>
        <p:nvSpPr>
          <p:cNvPr id="8" name="Oval 7"/>
          <p:cNvSpPr/>
          <p:nvPr/>
        </p:nvSpPr>
        <p:spPr>
          <a:xfrm>
            <a:off x="7511143" y="1416237"/>
            <a:ext cx="1084216" cy="927952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Road</a:t>
            </a:r>
          </a:p>
        </p:txBody>
      </p:sp>
      <p:sp>
        <p:nvSpPr>
          <p:cNvPr id="9" name="Oval 8"/>
          <p:cNvSpPr/>
          <p:nvPr/>
        </p:nvSpPr>
        <p:spPr>
          <a:xfrm>
            <a:off x="6908796" y="5042518"/>
            <a:ext cx="1124069" cy="1051826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Sand</a:t>
            </a:r>
          </a:p>
        </p:txBody>
      </p:sp>
      <p:sp>
        <p:nvSpPr>
          <p:cNvPr id="10" name="Oval 9"/>
          <p:cNvSpPr/>
          <p:nvPr/>
        </p:nvSpPr>
        <p:spPr>
          <a:xfrm>
            <a:off x="3640974" y="4834237"/>
            <a:ext cx="1248155" cy="1129316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Water</a:t>
            </a:r>
          </a:p>
        </p:txBody>
      </p:sp>
      <p:sp>
        <p:nvSpPr>
          <p:cNvPr id="11" name="Oval 10"/>
          <p:cNvSpPr/>
          <p:nvPr/>
        </p:nvSpPr>
        <p:spPr>
          <a:xfrm>
            <a:off x="2158249" y="1681268"/>
            <a:ext cx="1187738" cy="1064813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Grass</a:t>
            </a:r>
          </a:p>
        </p:txBody>
      </p:sp>
      <p:cxnSp>
        <p:nvCxnSpPr>
          <p:cNvPr id="12" name="Straight Connector 11"/>
          <p:cNvCxnSpPr>
            <a:stCxn id="11" idx="5"/>
            <a:endCxn id="6" idx="1"/>
          </p:cNvCxnSpPr>
          <p:nvPr/>
        </p:nvCxnSpPr>
        <p:spPr bwMode="gray">
          <a:xfrm>
            <a:off x="3172047" y="2590143"/>
            <a:ext cx="1717083" cy="66062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7" idx="6"/>
            <a:endCxn id="6" idx="2"/>
          </p:cNvCxnSpPr>
          <p:nvPr/>
        </p:nvCxnSpPr>
        <p:spPr bwMode="gray">
          <a:xfrm flipV="1">
            <a:off x="2846136" y="3712190"/>
            <a:ext cx="1850556" cy="85523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6" idx="3"/>
            <a:endCxn id="10" idx="0"/>
          </p:cNvCxnSpPr>
          <p:nvPr/>
        </p:nvCxnSpPr>
        <p:spPr bwMode="gray">
          <a:xfrm flipH="1">
            <a:off x="4265052" y="4173612"/>
            <a:ext cx="624078" cy="66062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8" idx="3"/>
            <a:endCxn id="6" idx="7"/>
          </p:cNvCxnSpPr>
          <p:nvPr/>
        </p:nvCxnSpPr>
        <p:spPr bwMode="gray">
          <a:xfrm flipH="1">
            <a:off x="5818302" y="2208294"/>
            <a:ext cx="1851621" cy="1042474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1"/>
            <a:endCxn id="6" idx="5"/>
          </p:cNvCxnSpPr>
          <p:nvPr/>
        </p:nvCxnSpPr>
        <p:spPr bwMode="gray">
          <a:xfrm flipH="1" flipV="1">
            <a:off x="5818302" y="4173612"/>
            <a:ext cx="1255110" cy="1022942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9153331" y="2344188"/>
            <a:ext cx="1366091" cy="1192113"/>
          </a:xfrm>
          <a:prstGeom prst="ellipse">
            <a:avLst/>
          </a:prstGeom>
          <a:solidFill>
            <a:srgbClr val="78BE20"/>
          </a:solidFill>
          <a:ln w="38100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b="1" dirty="0">
                <a:solidFill>
                  <a:schemeClr val="bg1"/>
                </a:solidFill>
              </a:rPr>
              <a:t>Woods</a:t>
            </a:r>
          </a:p>
        </p:txBody>
      </p:sp>
      <p:cxnSp>
        <p:nvCxnSpPr>
          <p:cNvPr id="18" name="Straight Connector 17"/>
          <p:cNvCxnSpPr>
            <a:stCxn id="17" idx="2"/>
            <a:endCxn id="6" idx="6"/>
          </p:cNvCxnSpPr>
          <p:nvPr/>
        </p:nvCxnSpPr>
        <p:spPr bwMode="gray">
          <a:xfrm flipH="1">
            <a:off x="6010740" y="2940245"/>
            <a:ext cx="3142591" cy="77194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7271562" y="756916"/>
            <a:ext cx="770600" cy="267545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Cars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509216" y="568620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Roadkill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078104" y="1453254"/>
            <a:ext cx="700378" cy="267545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Avoid</a:t>
            </a:r>
          </a:p>
        </p:txBody>
      </p:sp>
      <p:cxnSp>
        <p:nvCxnSpPr>
          <p:cNvPr id="22" name="Straight Connector 21"/>
          <p:cNvCxnSpPr>
            <a:stCxn id="21" idx="1"/>
            <a:endCxn id="8" idx="6"/>
          </p:cNvCxnSpPr>
          <p:nvPr/>
        </p:nvCxnSpPr>
        <p:spPr bwMode="gray">
          <a:xfrm flipH="1">
            <a:off x="8595359" y="1587027"/>
            <a:ext cx="482745" cy="293186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0" idx="2"/>
            <a:endCxn id="8" idx="7"/>
          </p:cNvCxnSpPr>
          <p:nvPr/>
        </p:nvCxnSpPr>
        <p:spPr bwMode="gray">
          <a:xfrm flipH="1">
            <a:off x="8436579" y="871551"/>
            <a:ext cx="528039" cy="680581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19" idx="2"/>
            <a:endCxn id="8" idx="1"/>
          </p:cNvCxnSpPr>
          <p:nvPr/>
        </p:nvCxnSpPr>
        <p:spPr bwMode="gray">
          <a:xfrm>
            <a:off x="7656862" y="1024461"/>
            <a:ext cx="13061" cy="527671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10827146" y="2192722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Rabbit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1036360" y="3409259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Squirrel</a:t>
            </a:r>
          </a:p>
        </p:txBody>
      </p:sp>
      <p:sp>
        <p:nvSpPr>
          <p:cNvPr id="27" name="Rectangle 26"/>
          <p:cNvSpPr/>
          <p:nvPr/>
        </p:nvSpPr>
        <p:spPr>
          <a:xfrm>
            <a:off x="9696328" y="3965369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Snake</a:t>
            </a:r>
          </a:p>
        </p:txBody>
      </p:sp>
      <p:cxnSp>
        <p:nvCxnSpPr>
          <p:cNvPr id="28" name="Straight Connector 27"/>
          <p:cNvCxnSpPr>
            <a:stCxn id="25" idx="1"/>
            <a:endCxn id="17" idx="7"/>
          </p:cNvCxnSpPr>
          <p:nvPr/>
        </p:nvCxnSpPr>
        <p:spPr bwMode="gray">
          <a:xfrm flipH="1">
            <a:off x="10319363" y="2344188"/>
            <a:ext cx="507783" cy="174581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6" idx="1"/>
            <a:endCxn id="17" idx="5"/>
          </p:cNvCxnSpPr>
          <p:nvPr/>
        </p:nvCxnSpPr>
        <p:spPr bwMode="gray">
          <a:xfrm flipH="1" flipV="1">
            <a:off x="10319363" y="3361720"/>
            <a:ext cx="716997" cy="19900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17" idx="4"/>
            <a:endCxn id="27" idx="0"/>
          </p:cNvCxnSpPr>
          <p:nvPr/>
        </p:nvCxnSpPr>
        <p:spPr bwMode="gray">
          <a:xfrm>
            <a:off x="9836377" y="3536301"/>
            <a:ext cx="315353" cy="429068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8053814" y="4450606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Crab</a:t>
            </a:r>
          </a:p>
        </p:txBody>
      </p:sp>
      <p:sp>
        <p:nvSpPr>
          <p:cNvPr id="32" name="Rectangle 31"/>
          <p:cNvSpPr/>
          <p:nvPr/>
        </p:nvSpPr>
        <p:spPr>
          <a:xfrm>
            <a:off x="8481865" y="5963553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Turtle</a:t>
            </a:r>
          </a:p>
        </p:txBody>
      </p:sp>
      <p:cxnSp>
        <p:nvCxnSpPr>
          <p:cNvPr id="33" name="Straight Connector 32"/>
          <p:cNvCxnSpPr>
            <a:stCxn id="9" idx="7"/>
            <a:endCxn id="31" idx="2"/>
          </p:cNvCxnSpPr>
          <p:nvPr/>
        </p:nvCxnSpPr>
        <p:spPr bwMode="gray">
          <a:xfrm flipV="1">
            <a:off x="7868249" y="4753537"/>
            <a:ext cx="640967" cy="443017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9" idx="5"/>
            <a:endCxn id="32" idx="1"/>
          </p:cNvCxnSpPr>
          <p:nvPr/>
        </p:nvCxnSpPr>
        <p:spPr bwMode="gray">
          <a:xfrm>
            <a:off x="7868249" y="5940308"/>
            <a:ext cx="613616" cy="174711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4610056" y="6061876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Turtle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009243" y="6061876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Fish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75108" y="5692184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Danger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4331" y="3798016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Avoid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084894" y="2713272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Mole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34645" y="2082950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Squirrel</a:t>
            </a:r>
          </a:p>
        </p:txBody>
      </p:sp>
      <p:sp>
        <p:nvSpPr>
          <p:cNvPr id="41" name="Rectangle 40"/>
          <p:cNvSpPr/>
          <p:nvPr/>
        </p:nvSpPr>
        <p:spPr>
          <a:xfrm>
            <a:off x="846824" y="1488993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Rabbit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547513" y="1358627"/>
            <a:ext cx="910804" cy="302931"/>
          </a:xfrm>
          <a:prstGeom prst="rect">
            <a:avLst/>
          </a:prstGeom>
          <a:solidFill>
            <a:schemeClr val="accent5"/>
          </a:solidFill>
          <a:ln w="28575"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Snake</a:t>
            </a:r>
          </a:p>
        </p:txBody>
      </p:sp>
      <p:cxnSp>
        <p:nvCxnSpPr>
          <p:cNvPr id="43" name="Straight Connector 42"/>
          <p:cNvCxnSpPr>
            <a:stCxn id="7" idx="3"/>
            <a:endCxn id="37" idx="0"/>
          </p:cNvCxnSpPr>
          <p:nvPr/>
        </p:nvCxnSpPr>
        <p:spPr bwMode="gray">
          <a:xfrm flipH="1">
            <a:off x="930510" y="5106924"/>
            <a:ext cx="543504" cy="585260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36" idx="0"/>
            <a:endCxn id="10" idx="3"/>
          </p:cNvCxnSpPr>
          <p:nvPr/>
        </p:nvCxnSpPr>
        <p:spPr bwMode="gray">
          <a:xfrm flipV="1">
            <a:off x="3464645" y="5798169"/>
            <a:ext cx="359117" cy="263707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35" idx="0"/>
            <a:endCxn id="10" idx="5"/>
          </p:cNvCxnSpPr>
          <p:nvPr/>
        </p:nvCxnSpPr>
        <p:spPr bwMode="gray">
          <a:xfrm flipH="1" flipV="1">
            <a:off x="4706341" y="5798169"/>
            <a:ext cx="359117" cy="263707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8" idx="3"/>
            <a:endCxn id="7" idx="1"/>
          </p:cNvCxnSpPr>
          <p:nvPr/>
        </p:nvCxnSpPr>
        <p:spPr bwMode="gray">
          <a:xfrm>
            <a:off x="1025135" y="3949482"/>
            <a:ext cx="448879" cy="78444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41" idx="3"/>
            <a:endCxn id="11" idx="1"/>
          </p:cNvCxnSpPr>
          <p:nvPr/>
        </p:nvCxnSpPr>
        <p:spPr bwMode="gray">
          <a:xfrm>
            <a:off x="1757628" y="1640459"/>
            <a:ext cx="574561" cy="196747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40" idx="3"/>
            <a:endCxn id="11" idx="2"/>
          </p:cNvCxnSpPr>
          <p:nvPr/>
        </p:nvCxnSpPr>
        <p:spPr bwMode="gray">
          <a:xfrm flipV="1">
            <a:off x="1145449" y="2213675"/>
            <a:ext cx="1012800" cy="20741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39" idx="3"/>
            <a:endCxn id="11" idx="3"/>
          </p:cNvCxnSpPr>
          <p:nvPr/>
        </p:nvCxnSpPr>
        <p:spPr bwMode="gray">
          <a:xfrm flipV="1">
            <a:off x="1995698" y="2590143"/>
            <a:ext cx="336491" cy="274595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1" idx="7"/>
            <a:endCxn id="42" idx="1"/>
          </p:cNvCxnSpPr>
          <p:nvPr/>
        </p:nvCxnSpPr>
        <p:spPr bwMode="gray">
          <a:xfrm flipV="1">
            <a:off x="3172047" y="1510093"/>
            <a:ext cx="375466" cy="327113"/>
          </a:xfrm>
          <a:prstGeom prst="line">
            <a:avLst/>
          </a:prstGeom>
          <a:ln w="25400">
            <a:solidFill>
              <a:schemeClr val="bg2">
                <a:lumMod val="10000"/>
              </a:schemeClr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312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Brainstorm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8727" y="58106"/>
            <a:ext cx="1590098" cy="1542095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C6FB496-DD3D-4F7C-9932-20867C8718D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64812" y="1165981"/>
            <a:ext cx="10972800" cy="5102933"/>
          </a:xfrm>
        </p:spPr>
        <p:txBody>
          <a:bodyPr/>
          <a:lstStyle/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Great When: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For any problem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You have a lot or a little knowledge about problem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There is plenty or no time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The Bad: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b="1" dirty="0"/>
              <a:t>Requires you to put ideas down on paper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Mapped out ideas still need an order of action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The Good: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Allows for creativity and depth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You can share the visualization with others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Things to Consider: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Mind Maps can be as detailed or basic as the problem requires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There is not always a clear direction</a:t>
            </a:r>
          </a:p>
          <a:p>
            <a:pPr lvl="6"/>
            <a:endParaRPr lang="en-US" dirty="0"/>
          </a:p>
          <a:p>
            <a:pPr lvl="5"/>
            <a:endParaRPr lang="en-US" dirty="0"/>
          </a:p>
          <a:p>
            <a:pPr lvl="5"/>
            <a:endParaRPr lang="en-US" dirty="0"/>
          </a:p>
          <a:p>
            <a:pPr lvl="4"/>
            <a:endParaRPr lang="en-US" dirty="0"/>
          </a:p>
          <a:p>
            <a:r>
              <a:rPr lang="en-US" dirty="0"/>
              <a:t>	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834" y="1742122"/>
            <a:ext cx="3200847" cy="316274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D9FDAE6-550E-E975-BD01-08906590C472}"/>
              </a:ext>
            </a:extLst>
          </p:cNvPr>
          <p:cNvSpPr txBox="1">
            <a:spLocks/>
          </p:cNvSpPr>
          <p:nvPr/>
        </p:nvSpPr>
        <p:spPr>
          <a:xfrm>
            <a:off x="8539896" y="5125916"/>
            <a:ext cx="2318722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Today’s Deck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886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Above and Beyond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Brainstorm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8727" y="58106"/>
            <a:ext cx="1590098" cy="15420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3" r="12688"/>
          <a:stretch/>
        </p:blipFill>
        <p:spPr>
          <a:xfrm>
            <a:off x="0" y="1600201"/>
            <a:ext cx="5769034" cy="45699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230815" y="2624353"/>
            <a:ext cx="6092825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The Takeaway: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Detailed approach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Flexible 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Allows for parts of the map to be assigned to others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Documentation is created along the way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91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Process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A Hybrid approach to Problem-Solving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74077" y="2428827"/>
            <a:ext cx="539261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Introducing, </a:t>
            </a:r>
            <a:r>
              <a:rPr lang="en-US" sz="2800" dirty="0">
                <a:solidFill>
                  <a:schemeClr val="accent1"/>
                </a:solidFill>
              </a:rPr>
              <a:t>The Flying Squirrel</a:t>
            </a:r>
            <a:r>
              <a:rPr lang="en-US" sz="2800" dirty="0"/>
              <a:t> (Sugar Glider). Hybrids are okay in our world right?</a:t>
            </a:r>
            <a:endParaRPr lang="en-US" sz="2800" dirty="0">
              <a:solidFill>
                <a:schemeClr val="accent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6112" y="1713590"/>
            <a:ext cx="2838846" cy="253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0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 Problem Solving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Adapt to your surroundings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03" y="1536491"/>
            <a:ext cx="11984122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6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Flying Squirrel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2673" y="41123"/>
            <a:ext cx="1676152" cy="1541413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387254"/>
              </p:ext>
            </p:extLst>
          </p:nvPr>
        </p:nvGraphicFramePr>
        <p:xfrm>
          <a:off x="369000" y="3044650"/>
          <a:ext cx="5128361" cy="2632943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544992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583369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51344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1st site of a problem: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Glides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99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prey: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Scavenger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4706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Eating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Chews, tiny pieces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54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Always on the move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694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894218"/>
              </p:ext>
            </p:extLst>
          </p:nvPr>
        </p:nvGraphicFramePr>
        <p:xfrm>
          <a:off x="6691922" y="3044649"/>
          <a:ext cx="5128361" cy="2632943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709773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418588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49365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Problem</a:t>
                      </a:r>
                      <a:r>
                        <a:rPr lang="en-US" sz="1800" kern="12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solving method:</a:t>
                      </a:r>
                      <a:endParaRPr lang="en-US" sz="18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Means-End Brainstorm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problems: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Easy to hard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Office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Subject</a:t>
                      </a:r>
                      <a:r>
                        <a:rPr lang="en-US" sz="1800" b="0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 Matter Expert</a:t>
                      </a:r>
                      <a:endParaRPr lang="en-US" sz="1800" b="0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4603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Driven, focused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82275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Yes,</a:t>
                      </a:r>
                      <a:r>
                        <a:rPr lang="en-US" sz="1800" b="0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 very helpful</a:t>
                      </a:r>
                      <a:endParaRPr lang="en-US" sz="1800" b="0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67254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Wild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43380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Office</a:t>
            </a:r>
            <a:endParaRPr lang="en-US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183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Means-End Brainstorming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A Practical Hybrid Approach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2673" y="41123"/>
            <a:ext cx="1676152" cy="1541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184" y="1954164"/>
            <a:ext cx="9425404" cy="368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11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FDAE6-550E-E975-BD01-08906590C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FBEB278-6650-3A11-7DCD-A90016572E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8013" y="1380394"/>
            <a:ext cx="10972800" cy="3745522"/>
          </a:xfrm>
        </p:spPr>
        <p:txBody>
          <a:bodyPr/>
          <a:lstStyle/>
          <a:p>
            <a:pPr marL="342900" indent="-342900"/>
            <a:r>
              <a:rPr lang="en-US" dirty="0">
                <a:solidFill>
                  <a:schemeClr val="accent2"/>
                </a:solidFill>
              </a:rPr>
              <a:t>Introduction</a:t>
            </a:r>
          </a:p>
          <a:p>
            <a:pPr marL="342900" indent="-342900"/>
            <a:r>
              <a:rPr lang="en-US" dirty="0">
                <a:solidFill>
                  <a:schemeClr val="accent2"/>
                </a:solidFill>
              </a:rPr>
              <a:t>Hyena</a:t>
            </a:r>
          </a:p>
          <a:p>
            <a:pPr marL="342900" indent="-342900"/>
            <a:r>
              <a:rPr lang="en-US" dirty="0">
                <a:solidFill>
                  <a:schemeClr val="accent2"/>
                </a:solidFill>
              </a:rPr>
              <a:t>Shark</a:t>
            </a:r>
          </a:p>
          <a:p>
            <a:pPr marL="342900" indent="-342900"/>
            <a:r>
              <a:rPr lang="en-US" dirty="0">
                <a:solidFill>
                  <a:schemeClr val="accent2"/>
                </a:solidFill>
              </a:rPr>
              <a:t>Snake</a:t>
            </a:r>
          </a:p>
          <a:p>
            <a:pPr marL="342900" indent="-342900"/>
            <a:r>
              <a:rPr lang="en-US" dirty="0">
                <a:solidFill>
                  <a:schemeClr val="accent2"/>
                </a:solidFill>
              </a:rPr>
              <a:t>Squirrel</a:t>
            </a:r>
          </a:p>
          <a:p>
            <a:pPr marL="342900" indent="-342900"/>
            <a:r>
              <a:rPr lang="en-US" dirty="0">
                <a:solidFill>
                  <a:schemeClr val="accent2"/>
                </a:solidFill>
              </a:rPr>
              <a:t>Bird of Prey</a:t>
            </a:r>
          </a:p>
          <a:p>
            <a:pPr marL="342900" indent="-342900"/>
            <a:r>
              <a:rPr lang="en-US" dirty="0">
                <a:solidFill>
                  <a:schemeClr val="accent2"/>
                </a:solidFill>
              </a:rPr>
              <a:t>My Process</a:t>
            </a:r>
          </a:p>
          <a:p>
            <a:pPr marL="342900" indent="-342900"/>
            <a:r>
              <a:rPr lang="en-US" dirty="0">
                <a:solidFill>
                  <a:schemeClr val="accent2"/>
                </a:solidFill>
              </a:rPr>
              <a:t>Final Thoughts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834" y="1742122"/>
            <a:ext cx="3200847" cy="316274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D9FDAE6-550E-E975-BD01-08906590C472}"/>
              </a:ext>
            </a:extLst>
          </p:cNvPr>
          <p:cNvSpPr txBox="1">
            <a:spLocks/>
          </p:cNvSpPr>
          <p:nvPr/>
        </p:nvSpPr>
        <p:spPr>
          <a:xfrm>
            <a:off x="8539896" y="5125916"/>
            <a:ext cx="2318722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Today’s Deck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62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okay to be a little nuts!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2673" y="41123"/>
            <a:ext cx="1676152" cy="1541413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8694163"/>
              </p:ext>
            </p:extLst>
          </p:nvPr>
        </p:nvGraphicFramePr>
        <p:xfrm>
          <a:off x="0" y="1600201"/>
          <a:ext cx="5225143" cy="45766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Image" r:id="rId4" imgW="6958440" imgH="6095160" progId="Photoshop.Image.11">
                  <p:embed/>
                </p:oleObj>
              </mc:Choice>
              <mc:Fallback>
                <p:oleObj name="Image" r:id="rId4" imgW="6958440" imgH="6095160" progId="Photoshop.Image.11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00201"/>
                        <a:ext cx="5225143" cy="45766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5923084" y="2241846"/>
            <a:ext cx="6092825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The Takeaway: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Combines the best of the Squirrel &amp; Bird of Prey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Brainstorm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Means-End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Can be done solo or with a team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Flexible approach to Problem-Solving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78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Thoughts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How you get there matters</a:t>
            </a:r>
          </a:p>
          <a:p>
            <a:pPr>
              <a:buNone/>
            </a:pPr>
            <a:r>
              <a:rPr lang="en-US" dirty="0" smtClean="0"/>
              <a:t>How you </a:t>
            </a:r>
            <a:r>
              <a:rPr lang="en-US" dirty="0" smtClean="0"/>
              <a:t>document </a:t>
            </a:r>
            <a:r>
              <a:rPr lang="en-US" dirty="0" smtClean="0"/>
              <a:t>ensures you don’t get there again</a:t>
            </a:r>
          </a:p>
          <a:p>
            <a:pPr>
              <a:buNone/>
            </a:pPr>
            <a:r>
              <a:rPr lang="en-US" dirty="0" smtClean="0"/>
              <a:t>Create an internal Knowledge Base (KB’s)</a:t>
            </a:r>
          </a:p>
          <a:p>
            <a:pPr>
              <a:buNone/>
            </a:pPr>
            <a:r>
              <a:rPr lang="en-US" dirty="0" smtClean="0"/>
              <a:t>Draw a </a:t>
            </a:r>
            <a:r>
              <a:rPr lang="en-US" dirty="0" smtClean="0"/>
              <a:t>picture, use a whiteboard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Identify what you know</a:t>
            </a:r>
          </a:p>
          <a:p>
            <a:pPr>
              <a:buNone/>
            </a:pPr>
            <a:r>
              <a:rPr lang="en-US" dirty="0" smtClean="0"/>
              <a:t>Identify what you don’t know</a:t>
            </a:r>
          </a:p>
          <a:p>
            <a:pPr>
              <a:buNone/>
            </a:pPr>
            <a:r>
              <a:rPr lang="en-US" dirty="0" smtClean="0"/>
              <a:t>Identify what you need to </a:t>
            </a:r>
            <a:r>
              <a:rPr lang="en-US" dirty="0" smtClean="0"/>
              <a:t>know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b="1" dirty="0" smtClean="0"/>
              <a:t>Find the problem-solving method that works best for you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834" y="1742122"/>
            <a:ext cx="3200847" cy="316274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D9FDAE6-550E-E975-BD01-08906590C472}"/>
              </a:ext>
            </a:extLst>
          </p:cNvPr>
          <p:cNvSpPr txBox="1">
            <a:spLocks/>
          </p:cNvSpPr>
          <p:nvPr/>
        </p:nvSpPr>
        <p:spPr>
          <a:xfrm>
            <a:off x="8539896" y="5125916"/>
            <a:ext cx="2318722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Today’s Deck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15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one are you?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Let me know on Twitter!  @jpsider - #</a:t>
            </a:r>
            <a:r>
              <a:rPr lang="en-US" dirty="0" err="1" smtClean="0"/>
              <a:t>MyITAnimal</a:t>
            </a:r>
            <a:r>
              <a:rPr lang="en-US" dirty="0" smtClean="0"/>
              <a:t> #VMwareExplore2025 #</a:t>
            </a:r>
            <a:r>
              <a:rPr lang="en-US" dirty="0" err="1" smtClean="0"/>
              <a:t>MyVMUG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70" y="1983088"/>
            <a:ext cx="10781262" cy="338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723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89D28-96EC-2EFE-AC89-524B0B698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Please take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your survey.</a:t>
            </a:r>
            <a:endParaRPr lang="en-US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96680E-15AF-2278-3275-B47338D845B6}"/>
              </a:ext>
            </a:extLst>
          </p:cNvPr>
          <p:cNvSpPr txBox="1"/>
          <p:nvPr/>
        </p:nvSpPr>
        <p:spPr>
          <a:xfrm>
            <a:off x="588494" y="6395860"/>
            <a:ext cx="385522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700" spc="0" baseline="0" dirty="0">
                <a:ln/>
                <a:solidFill>
                  <a:schemeClr val="bg1"/>
                </a:solidFill>
                <a:latin typeface="Metropolis-Regular"/>
                <a:sym typeface="Metropolis-Regular"/>
                <a:rtl val="0"/>
              </a:rPr>
              <a:t>Broadcom Proprietary and Confidential. Copyright © 2025 Broadcom.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spc="0" baseline="0" dirty="0">
                <a:ln/>
                <a:solidFill>
                  <a:schemeClr val="bg1"/>
                </a:solidFill>
                <a:latin typeface="Metropolis-Regular"/>
                <a:sym typeface="Metropolis-Regular"/>
                <a:rtl val="0"/>
              </a:rPr>
              <a:t>All Rights Reserved. The term “Broadcom” refers to Broadcom Inc. and/or its subsidiaries.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834" y="1742122"/>
            <a:ext cx="3200847" cy="316274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D9FDAE6-550E-E975-BD01-08906590C472}"/>
              </a:ext>
            </a:extLst>
          </p:cNvPr>
          <p:cNvSpPr txBox="1">
            <a:spLocks/>
          </p:cNvSpPr>
          <p:nvPr/>
        </p:nvSpPr>
        <p:spPr>
          <a:xfrm>
            <a:off x="8539896" y="5125916"/>
            <a:ext cx="2318722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Today’s Deck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077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64930" y="2191270"/>
            <a:ext cx="5451231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Divide and Conquer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List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Brainstorm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Mind Map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Research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Root Cause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Trial and Error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Observe, Orient, Decide, Act (Loop)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Means-End Analysis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Step by step</a:t>
            </a:r>
          </a:p>
        </p:txBody>
      </p:sp>
      <p:sp>
        <p:nvSpPr>
          <p:cNvPr id="6" name="Rectangle 5"/>
          <p:cNvSpPr/>
          <p:nvPr/>
        </p:nvSpPr>
        <p:spPr>
          <a:xfrm>
            <a:off x="6086839" y="2193255"/>
            <a:ext cx="434963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accent2"/>
                </a:solidFill>
              </a:rPr>
              <a:t>Google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accent2"/>
                </a:solidFill>
              </a:rPr>
              <a:t>ChatGPT</a:t>
            </a:r>
            <a:r>
              <a:rPr lang="en-US" sz="2000" dirty="0" smtClean="0">
                <a:solidFill>
                  <a:schemeClr val="accent2"/>
                </a:solidFill>
              </a:rPr>
              <a:t>(or other AI)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accent2"/>
                </a:solidFill>
              </a:rPr>
              <a:t>YouTube</a:t>
            </a:r>
            <a:endParaRPr lang="en-US" sz="2000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accent2"/>
                </a:solidFill>
              </a:rPr>
              <a:t>Reddit</a:t>
            </a:r>
            <a:endParaRPr lang="en-US" sz="2000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accent2"/>
                </a:solidFill>
              </a:rPr>
              <a:t>Atlassian</a:t>
            </a:r>
            <a:r>
              <a:rPr lang="en-US" sz="2000" dirty="0">
                <a:solidFill>
                  <a:schemeClr val="accent2"/>
                </a:solidFill>
              </a:rPr>
              <a:t> Suite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Writing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accent2"/>
                </a:solidFill>
              </a:rPr>
              <a:t>Directions/Manuals (RTFM)</a:t>
            </a:r>
            <a:endParaRPr lang="en-US" sz="2000" dirty="0">
              <a:solidFill>
                <a:schemeClr val="accent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Forums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Historical Documents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Rebooting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9039" y="1540726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Process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75165" y="1540726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Tools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442563" y="1596447"/>
            <a:ext cx="1867702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vs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87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Todays Goals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In 20 minutes or less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Identify how you solve problems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Know there are other methods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Experiment with other methods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834" y="1742122"/>
            <a:ext cx="3200847" cy="316274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D9FDAE6-550E-E975-BD01-08906590C472}"/>
              </a:ext>
            </a:extLst>
          </p:cNvPr>
          <p:cNvSpPr txBox="1">
            <a:spLocks/>
          </p:cNvSpPr>
          <p:nvPr/>
        </p:nvSpPr>
        <p:spPr>
          <a:xfrm>
            <a:off x="8539896" y="5125916"/>
            <a:ext cx="2318722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Today’s Deck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68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Problem Solving Friends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530" y="2196295"/>
            <a:ext cx="10173875" cy="3122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0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Hyena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7956" y="108631"/>
            <a:ext cx="1430869" cy="1370239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6445519"/>
              </p:ext>
            </p:extLst>
          </p:nvPr>
        </p:nvGraphicFramePr>
        <p:xfrm>
          <a:off x="720692" y="2860011"/>
          <a:ext cx="5128361" cy="2632943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544992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583369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51344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1st site of a problem: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50/50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99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prey: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Alive/dead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4706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Eating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Chews, </a:t>
                      </a:r>
                      <a:r>
                        <a:rPr lang="en-US" sz="1800" kern="1200" dirty="0" smtClean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scavengers</a:t>
                      </a:r>
                      <a:endParaRPr lang="en-US" sz="1800" kern="1200" dirty="0">
                        <a:solidFill>
                          <a:schemeClr val="accent4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54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Antsy, on the move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69455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201441"/>
              </p:ext>
            </p:extLst>
          </p:nvPr>
        </p:nvGraphicFramePr>
        <p:xfrm>
          <a:off x="6551245" y="2847884"/>
          <a:ext cx="5128361" cy="2645070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2709773">
                  <a:extLst>
                    <a:ext uri="{9D8B030D-6E8A-4147-A177-3AD203B41FA5}">
                      <a16:colId xmlns:a16="http://schemas.microsoft.com/office/drawing/2014/main" val="4187866184"/>
                    </a:ext>
                  </a:extLst>
                </a:gridCol>
                <a:gridCol w="2418588">
                  <a:extLst>
                    <a:ext uri="{9D8B030D-6E8A-4147-A177-3AD203B41FA5}">
                      <a16:colId xmlns:a16="http://schemas.microsoft.com/office/drawing/2014/main" val="451171702"/>
                    </a:ext>
                  </a:extLst>
                </a:gridCol>
              </a:tblGrid>
              <a:tr h="49365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Problem</a:t>
                      </a:r>
                      <a:r>
                        <a:rPr lang="en-US" sz="1800" kern="1200" baseline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solving method:</a:t>
                      </a:r>
                      <a:endParaRPr lang="en-US" sz="18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Divide</a:t>
                      </a:r>
                      <a:r>
                        <a:rPr lang="en-US" sz="1800" b="0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 and Conquer</a:t>
                      </a:r>
                      <a:endParaRPr lang="en-US" sz="1800" b="0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394303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Type of problems: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Easy</a:t>
                      </a:r>
                      <a:r>
                        <a:rPr lang="en-US" sz="1800" b="0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 to Medium</a:t>
                      </a:r>
                      <a:endParaRPr lang="en-US" sz="1800" b="0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7190805"/>
                  </a:ext>
                </a:extLst>
              </a:tr>
              <a:tr h="38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Office habits: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Hands in all the pots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922164"/>
                  </a:ext>
                </a:extLst>
              </a:tr>
              <a:tr h="54603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Personality: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Latches on to others, clean</a:t>
                      </a:r>
                      <a:r>
                        <a:rPr lang="en-US" sz="1800" b="0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 up crew</a:t>
                      </a:r>
                      <a:endParaRPr lang="en-US" sz="1800" b="0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88164"/>
                  </a:ext>
                </a:extLst>
              </a:tr>
              <a:tr h="82275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Plays nice with others?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Cool</a:t>
                      </a:r>
                      <a:r>
                        <a:rPr lang="en-US" sz="1800" b="0" kern="1200" baseline="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 kids club</a:t>
                      </a:r>
                      <a:endParaRPr lang="en-US" sz="1800" b="0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061080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767254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Wild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43380" y="1916543"/>
            <a:ext cx="3226777" cy="49244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2"/>
                </a:solidFill>
              </a:rPr>
              <a:t>In the Office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11" name="Subtitle 2"/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87947" cy="247743"/>
          </a:xfrm>
        </p:spPr>
        <p:txBody>
          <a:bodyPr/>
          <a:lstStyle/>
          <a:p>
            <a:r>
              <a:rPr lang="en-US" dirty="0" smtClean="0"/>
              <a:t>Divide and Conquer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217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Divide and Conquer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79809" y="1342679"/>
            <a:ext cx="6092825" cy="46474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Great When: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It’s a complex problem.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You have some knowledge of the problem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b="1" dirty="0"/>
              <a:t>You have a team to complete the work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The Bad: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Can be time consuming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Time is required upfront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Too many cooks in the kitchen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Promotes ‘Silos’ 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The Good: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Spreading the workload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Documentation happens organically</a:t>
            </a:r>
          </a:p>
          <a:p>
            <a:pPr marL="569913" lvl="6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/>
                </a:solidFill>
              </a:rPr>
              <a:t>Things to Consider:</a:t>
            </a:r>
          </a:p>
          <a:p>
            <a:pPr marL="798513" lvl="7" indent="-285750">
              <a:buFont typeface="Arial" panose="020B0604020202020204" pitchFamily="34" charset="0"/>
              <a:buChar char="•"/>
            </a:pPr>
            <a:r>
              <a:rPr lang="en-US" dirty="0"/>
              <a:t>Organization is required to decompose the problem, solve the smaller problems, and compose the solution.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7956" y="108631"/>
            <a:ext cx="1430869" cy="13702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834" y="1742122"/>
            <a:ext cx="3200847" cy="316274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D9FDAE6-550E-E975-BD01-08906590C472}"/>
              </a:ext>
            </a:extLst>
          </p:cNvPr>
          <p:cNvSpPr txBox="1">
            <a:spLocks/>
          </p:cNvSpPr>
          <p:nvPr/>
        </p:nvSpPr>
        <p:spPr>
          <a:xfrm>
            <a:off x="8539896" y="5125916"/>
            <a:ext cx="2318722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Today’s Deck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12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Laughing Matter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 smtClean="0"/>
              <a:t>Divide and Conquer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7956" y="108631"/>
            <a:ext cx="1430869" cy="137023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080311" y="2483676"/>
            <a:ext cx="6092825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Takeaway: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Great for a large team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Competition cannot exist within ranks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All for the greater good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Have a plan, before going in for the kill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Everyone’s goals/tasks must be clear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Requires a </a:t>
            </a:r>
            <a:r>
              <a:rPr lang="en-US" b="1" dirty="0"/>
              <a:t>Strong minded &amp; Organized leader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06" r="13595"/>
          <a:stretch/>
        </p:blipFill>
        <p:spPr>
          <a:xfrm>
            <a:off x="0" y="1594001"/>
            <a:ext cx="5835535" cy="45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00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VMware 2025 Light">
  <a:themeElements>
    <a:clrScheme name="VMware-Light">
      <a:dk1>
        <a:srgbClr val="000000"/>
      </a:dk1>
      <a:lt1>
        <a:srgbClr val="FFFFFF"/>
      </a:lt1>
      <a:dk2>
        <a:srgbClr val="1B1D36"/>
      </a:dk2>
      <a:lt2>
        <a:srgbClr val="EEEEEE"/>
      </a:lt2>
      <a:accent1>
        <a:srgbClr val="007B8C"/>
      </a:accent1>
      <a:accent2>
        <a:srgbClr val="005C8A"/>
      </a:accent2>
      <a:accent3>
        <a:srgbClr val="0098C7"/>
      </a:accent3>
      <a:accent4>
        <a:srgbClr val="61A60E"/>
      </a:accent4>
      <a:accent5>
        <a:srgbClr val="6C4B94"/>
      </a:accent5>
      <a:accent6>
        <a:srgbClr val="F3BA16"/>
      </a:accent6>
      <a:hlink>
        <a:srgbClr val="0098C7"/>
      </a:hlink>
      <a:folHlink>
        <a:srgbClr val="6C4B9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2"/>
        </a:solidFill>
        <a:ln w="12700">
          <a:noFill/>
          <a:miter lim="800000"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800" dirty="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127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smtClean="0">
            <a:solidFill>
              <a:schemeClr val="tx2"/>
            </a:solidFill>
          </a:defRPr>
        </a:defPPr>
      </a:lstStyle>
    </a:txDef>
  </a:objectDefaults>
  <a:extraClrSchemeLst/>
  <a:custClrLst>
    <a:custClr name="Orange">
      <a:srgbClr val="E68C28"/>
    </a:custClr>
    <a:custClr name="Red">
      <a:srgbClr val="CC092F"/>
    </a:custClr>
    <a:custClr name="Light Grey">
      <a:srgbClr val="E2E3E4"/>
    </a:custClr>
    <a:custClr name="Cool Grey 7">
      <a:srgbClr val="97999B"/>
    </a:custClr>
    <a:custClr name="Dark Grey">
      <a:srgbClr val="53565A"/>
    </a:custClr>
    <a:custClr name="2nd Green">
      <a:srgbClr val="23800A"/>
    </a:custClr>
    <a:custClr name="2nd Blue">
      <a:srgbClr val="007DA3"/>
    </a:custClr>
    <a:custClr name="187 Red">
      <a:srgbClr val="A6192E"/>
    </a:custClr>
  </a:custClrLst>
  <a:extLst>
    <a:ext uri="{05A4C25C-085E-4340-85A3-A5531E510DB2}">
      <thm15:themeFamily xmlns:thm15="http://schemas.microsoft.com/office/thememl/2012/main" name="68673-explore25-speaker-presentation-template-OPEN-IN-PPT-ONLY-v3" id="{49CC6AD6-F639-944B-BE42-8CF39193CE68}" vid="{9088BCD2-06A6-A042-9926-FBFEFAE05E11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3F91C0C4ECEE479555FEA4A4EB2B48" ma:contentTypeVersion="15" ma:contentTypeDescription="Create a new document." ma:contentTypeScope="" ma:versionID="c6a87b1e4bc033b72f454e04dac54d88">
  <xsd:schema xmlns:xsd="http://www.w3.org/2001/XMLSchema" xmlns:xs="http://www.w3.org/2001/XMLSchema" xmlns:p="http://schemas.microsoft.com/office/2006/metadata/properties" xmlns:ns2="34d4d772-b3f2-47fc-9a2d-2126f9957ae8" xmlns:ns3="d345b56e-75a0-4ca8-9b4b-110cb999efd5" targetNamespace="http://schemas.microsoft.com/office/2006/metadata/properties" ma:root="true" ma:fieldsID="6eb14a52ad1190b1f78ecaeae027f828" ns2:_="" ns3:_="">
    <xsd:import namespace="34d4d772-b3f2-47fc-9a2d-2126f9957ae8"/>
    <xsd:import namespace="d345b56e-75a0-4ca8-9b4b-110cb999efd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d4d772-b3f2-47fc-9a2d-2126f9957ae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2db59af-f8a6-47a7-a7a2-8d3f5d7884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45b56e-75a0-4ca8-9b4b-110cb999efd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e60bf06-978e-4056-b583-56563198eef8}" ma:internalName="TaxCatchAll" ma:showField="CatchAllData" ma:web="d345b56e-75a0-4ca8-9b4b-110cb999efd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4d4d772-b3f2-47fc-9a2d-2126f9957ae8">
      <Terms xmlns="http://schemas.microsoft.com/office/infopath/2007/PartnerControls"/>
    </lcf76f155ced4ddcb4097134ff3c332f>
    <TaxCatchAll xmlns="d345b56e-75a0-4ca8-9b4b-110cb999efd5" xsi:nil="true"/>
    <SharedWithUsers xmlns="d345b56e-75a0-4ca8-9b4b-110cb999efd5">
      <UserInfo>
        <DisplayName>Juanly Cabrera</DisplayName>
        <AccountId>17</AccountId>
        <AccountType/>
      </UserInfo>
      <UserInfo>
        <DisplayName>Andre Fernandes</DisplayName>
        <AccountId>20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8FF4D8F-9B19-4DA8-8A71-562BBA95DC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d4d772-b3f2-47fc-9a2d-2126f9957ae8"/>
    <ds:schemaRef ds:uri="d345b56e-75a0-4ca8-9b4b-110cb999ef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1634573-F7D8-4ECC-B5FF-91D1E5D2E650}">
  <ds:schemaRefs>
    <ds:schemaRef ds:uri="d345b56e-75a0-4ca8-9b4b-110cb999efd5"/>
    <ds:schemaRef ds:uri="http://schemas.microsoft.com/office/2006/documentManagement/types"/>
    <ds:schemaRef ds:uri="http://purl.org/dc/dcmitype/"/>
    <ds:schemaRef ds:uri="http://schemas.microsoft.com/office/2006/metadata/properties"/>
    <ds:schemaRef ds:uri="34d4d772-b3f2-47fc-9a2d-2126f9957ae8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AD99180-4DF7-4231-B572-5E5D5B192DA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VMware 2025 Light</Template>
  <TotalTime>241</TotalTime>
  <Words>1417</Words>
  <Application>Microsoft Office PowerPoint</Application>
  <PresentationFormat>Custom</PresentationFormat>
  <Paragraphs>417</Paragraphs>
  <Slides>33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Camphor Std</vt:lpstr>
      <vt:lpstr>Metropolis</vt:lpstr>
      <vt:lpstr>Metropolis Semi Bold</vt:lpstr>
      <vt:lpstr>Metropolis-Regular</vt:lpstr>
      <vt:lpstr>Open Sans</vt:lpstr>
      <vt:lpstr>System Font Regular</vt:lpstr>
      <vt:lpstr>Verdana</vt:lpstr>
      <vt:lpstr>VMware 2025 Light</vt:lpstr>
      <vt:lpstr>Image</vt:lpstr>
      <vt:lpstr>Become a Better </vt:lpstr>
      <vt:lpstr>Justin P. Sider</vt:lpstr>
      <vt:lpstr>Agenda</vt:lpstr>
      <vt:lpstr>Introduction</vt:lpstr>
      <vt:lpstr>Todays Goals</vt:lpstr>
      <vt:lpstr>My Problem Solving Friends</vt:lpstr>
      <vt:lpstr>About the Hyena</vt:lpstr>
      <vt:lpstr>Divide and Conquer</vt:lpstr>
      <vt:lpstr>No Laughing Matter</vt:lpstr>
      <vt:lpstr>About the Shark</vt:lpstr>
      <vt:lpstr>Trial and Error</vt:lpstr>
      <vt:lpstr>Shark Bait</vt:lpstr>
      <vt:lpstr>About the Snake</vt:lpstr>
      <vt:lpstr>Research</vt:lpstr>
      <vt:lpstr>Scale-Ability</vt:lpstr>
      <vt:lpstr>About the Squirrel</vt:lpstr>
      <vt:lpstr>Means-End Analysis</vt:lpstr>
      <vt:lpstr>Don’t go Nuts!</vt:lpstr>
      <vt:lpstr>Bird of Prey</vt:lpstr>
      <vt:lpstr>Birds Eye View</vt:lpstr>
      <vt:lpstr>Birds Eye View</vt:lpstr>
      <vt:lpstr>Brainstorm</vt:lpstr>
      <vt:lpstr>Mind Maps</vt:lpstr>
      <vt:lpstr>Brainstorm</vt:lpstr>
      <vt:lpstr>Go Above and Beyond</vt:lpstr>
      <vt:lpstr>My Process</vt:lpstr>
      <vt:lpstr>Hybrid Problem Solving</vt:lpstr>
      <vt:lpstr>The Flying Squirrel</vt:lpstr>
      <vt:lpstr>Means-End Brainstorming</vt:lpstr>
      <vt:lpstr>It’s okay to be a little nuts!</vt:lpstr>
      <vt:lpstr>Final Thoughts</vt:lpstr>
      <vt:lpstr>Which one are you?</vt:lpstr>
      <vt:lpstr>Please take  your survey.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Guide</dc:title>
  <dc:creator>Eric Tom Lee</dc:creator>
  <cp:keywords>VMware</cp:keywords>
  <cp:lastModifiedBy>jpsider</cp:lastModifiedBy>
  <cp:revision>30</cp:revision>
  <dcterms:created xsi:type="dcterms:W3CDTF">2025-04-09T17:12:57Z</dcterms:created>
  <dcterms:modified xsi:type="dcterms:W3CDTF">2025-08-11T22:57:32Z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0x0101008B3F91C0C4ECEE479555FEA4A4EB2B48</vt:lpwstr>
  </property>
  <property fmtid="{D5CDD505-2E9C-101B-9397-08002B2CF9AE}" pid="3" name="MediaServiceImageTags">
    <vt:lpwstr/>
  </property>
</Properties>
</file>

<file path=docProps/thumbnail.jpeg>
</file>